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6"/>
  </p:notesMasterIdLst>
  <p:sldIdLst>
    <p:sldId id="256" r:id="rId2"/>
    <p:sldId id="334" r:id="rId3"/>
    <p:sldId id="335" r:id="rId4"/>
    <p:sldId id="336" r:id="rId5"/>
    <p:sldId id="258" r:id="rId6"/>
    <p:sldId id="337" r:id="rId7"/>
    <p:sldId id="260" r:id="rId8"/>
    <p:sldId id="261" r:id="rId9"/>
    <p:sldId id="338" r:id="rId10"/>
    <p:sldId id="262" r:id="rId11"/>
    <p:sldId id="265" r:id="rId12"/>
    <p:sldId id="266" r:id="rId13"/>
    <p:sldId id="359" r:id="rId14"/>
    <p:sldId id="267" r:id="rId15"/>
    <p:sldId id="269" r:id="rId16"/>
    <p:sldId id="270" r:id="rId17"/>
    <p:sldId id="272" r:id="rId18"/>
    <p:sldId id="273" r:id="rId19"/>
    <p:sldId id="274" r:id="rId20"/>
    <p:sldId id="276" r:id="rId21"/>
    <p:sldId id="360" r:id="rId22"/>
    <p:sldId id="361" r:id="rId23"/>
    <p:sldId id="363" r:id="rId24"/>
    <p:sldId id="362" r:id="rId25"/>
    <p:sldId id="280" r:id="rId26"/>
    <p:sldId id="279" r:id="rId27"/>
    <p:sldId id="281" r:id="rId28"/>
    <p:sldId id="282" r:id="rId29"/>
    <p:sldId id="339" r:id="rId30"/>
    <p:sldId id="340" r:id="rId31"/>
    <p:sldId id="341" r:id="rId32"/>
    <p:sldId id="342" r:id="rId33"/>
    <p:sldId id="284" r:id="rId34"/>
    <p:sldId id="285" r:id="rId35"/>
    <p:sldId id="287" r:id="rId36"/>
    <p:sldId id="288" r:id="rId37"/>
    <p:sldId id="290" r:id="rId38"/>
    <p:sldId id="292" r:id="rId39"/>
    <p:sldId id="293" r:id="rId40"/>
    <p:sldId id="294" r:id="rId41"/>
    <p:sldId id="296" r:id="rId42"/>
    <p:sldId id="348" r:id="rId43"/>
    <p:sldId id="349" r:id="rId44"/>
    <p:sldId id="350" r:id="rId45"/>
    <p:sldId id="297" r:id="rId46"/>
    <p:sldId id="299" r:id="rId47"/>
    <p:sldId id="301" r:id="rId48"/>
    <p:sldId id="352" r:id="rId49"/>
    <p:sldId id="354" r:id="rId50"/>
    <p:sldId id="355" r:id="rId51"/>
    <p:sldId id="306" r:id="rId52"/>
    <p:sldId id="307" r:id="rId53"/>
    <p:sldId id="308" r:id="rId54"/>
    <p:sldId id="309" r:id="rId55"/>
    <p:sldId id="310" r:id="rId56"/>
    <p:sldId id="311" r:id="rId57"/>
    <p:sldId id="343" r:id="rId58"/>
    <p:sldId id="344" r:id="rId59"/>
    <p:sldId id="351" r:id="rId60"/>
    <p:sldId id="365" r:id="rId61"/>
    <p:sldId id="366" r:id="rId62"/>
    <p:sldId id="345" r:id="rId63"/>
    <p:sldId id="346" r:id="rId64"/>
    <p:sldId id="314" r:id="rId65"/>
    <p:sldId id="315" r:id="rId66"/>
    <p:sldId id="316" r:id="rId67"/>
    <p:sldId id="317" r:id="rId68"/>
    <p:sldId id="318" r:id="rId69"/>
    <p:sldId id="320" r:id="rId70"/>
    <p:sldId id="322" r:id="rId71"/>
    <p:sldId id="323" r:id="rId72"/>
    <p:sldId id="324" r:id="rId73"/>
    <p:sldId id="325" r:id="rId74"/>
    <p:sldId id="326" r:id="rId75"/>
    <p:sldId id="327" r:id="rId76"/>
    <p:sldId id="313" r:id="rId77"/>
    <p:sldId id="328" r:id="rId78"/>
    <p:sldId id="329" r:id="rId79"/>
    <p:sldId id="330" r:id="rId80"/>
    <p:sldId id="331" r:id="rId81"/>
    <p:sldId id="358" r:id="rId82"/>
    <p:sldId id="356" r:id="rId83"/>
    <p:sldId id="357" r:id="rId84"/>
    <p:sldId id="333" r:id="rId8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83"/>
    <p:restoredTop sz="96271"/>
  </p:normalViewPr>
  <p:slideViewPr>
    <p:cSldViewPr snapToGrid="0" snapToObjects="1">
      <p:cViewPr>
        <p:scale>
          <a:sx n="100" d="100"/>
          <a:sy n="100" d="100"/>
        </p:scale>
        <p:origin x="116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notesMaster" Target="notesMasters/notesMaster1.xml"/><Relationship Id="rId87" Type="http://schemas.openxmlformats.org/officeDocument/2006/relationships/presProps" Target="presProps.xml"/><Relationship Id="rId88" Type="http://schemas.openxmlformats.org/officeDocument/2006/relationships/viewProps" Target="viewProps.xml"/><Relationship Id="rId89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tiff>
</file>

<file path=ppt/media/image7.tiff>
</file>

<file path=ppt/media/image8.png>
</file>

<file path=ppt/media/image9.tiff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99DE-D43D-8F40-BB2B-C87FB37B3B64}" type="datetimeFigureOut">
              <a:rPr lang="en-US" smtClean="0"/>
              <a:t>9/18/15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FB9FA-6C0A-B04C-8A7E-9DB303EFE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90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8447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16CECD-C88D-BF4A-96B9-BF49F7956A97}" type="slidenum">
              <a:rPr lang="en-US">
                <a:solidFill>
                  <a:srgbClr val="000000"/>
                </a:solidFill>
              </a:rPr>
              <a:pPr/>
              <a:t>33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86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416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4796DE-7C73-AD41-B5F9-8F8FF625268A}" type="slidenum">
              <a:rPr lang="en-US">
                <a:solidFill>
                  <a:srgbClr val="000000"/>
                </a:solidFill>
              </a:rPr>
              <a:pPr/>
              <a:t>34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072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95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20D41D-840F-3841-AF8F-068F0F9D8C17}" type="slidenum">
              <a:rPr lang="en-US">
                <a:solidFill>
                  <a:srgbClr val="000000"/>
                </a:solidFill>
              </a:rPr>
              <a:pPr/>
              <a:t>35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277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047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D27A20D-1383-6949-AA90-38ACFC9369F0}" type="slidenum">
              <a:rPr lang="en-US">
                <a:solidFill>
                  <a:srgbClr val="000000"/>
                </a:solidFill>
              </a:rPr>
              <a:pPr/>
              <a:t>36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481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2762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D27A20D-1383-6949-AA90-38ACFC9369F0}" type="slidenum">
              <a:rPr lang="en-US">
                <a:solidFill>
                  <a:srgbClr val="000000"/>
                </a:solidFill>
              </a:rPr>
              <a:pPr/>
              <a:t>37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481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88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19E74C-75A4-F94C-9D3F-2B86319C9834}" type="slidenum">
              <a:rPr lang="en-US">
                <a:solidFill>
                  <a:srgbClr val="000000"/>
                </a:solidFill>
              </a:rPr>
              <a:pPr/>
              <a:t>38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89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82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876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970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FC4937-F54A-7D4B-BBFA-633C1A801FD1}" type="slidenum">
              <a:rPr lang="en-US">
                <a:solidFill>
                  <a:srgbClr val="000000"/>
                </a:solidFill>
              </a:rPr>
              <a:pPr/>
              <a:t>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178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1A75D2-F6C3-BC46-928F-8C7D88A3BDF8}" type="slidenum">
              <a:rPr lang="en-US">
                <a:solidFill>
                  <a:srgbClr val="000000"/>
                </a:solidFill>
              </a:rPr>
              <a:pPr/>
              <a:t>16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253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013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75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18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57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19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89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20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354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01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6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55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4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66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58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08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27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49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24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60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1817B-4AAF-0040-9060-2F9962E6E12E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20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4.tiff"/><Relationship Id="rId5" Type="http://schemas.openxmlformats.org/officeDocument/2006/relationships/image" Target="../media/image6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8" Type="http://schemas.openxmlformats.org/officeDocument/2006/relationships/image" Target="../media/image8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Relationship Id="rId3" Type="http://schemas.openxmlformats.org/officeDocument/2006/relationships/image" Target="../media/image1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Relationship Id="rId3" Type="http://schemas.openxmlformats.org/officeDocument/2006/relationships/image" Target="../media/image11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hyperlink" Target="https://twitter.com/McBPJ/status/638728908628586496/photo/1" TargetMode="External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4: The E/R Model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1955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Interlude: Impact of the ER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The E/R model is one of the most cited articles in Computer Science </a:t>
            </a:r>
          </a:p>
          <a:p>
            <a:pPr lvl="1"/>
            <a:r>
              <a:rPr lang="en-US" i="1" dirty="0" smtClean="0"/>
              <a:t>“The Entity-Relationship model – toward a unified view of data” </a:t>
            </a:r>
            <a:r>
              <a:rPr lang="en-US" dirty="0" smtClean="0"/>
              <a:t>Peter Chen, 1976</a:t>
            </a:r>
          </a:p>
          <a:p>
            <a:endParaRPr lang="en-US" sz="3200" dirty="0" smtClean="0"/>
          </a:p>
          <a:p>
            <a:r>
              <a:rPr lang="en-US" sz="3200" dirty="0" smtClean="0"/>
              <a:t>Used by companies big and small</a:t>
            </a:r>
          </a:p>
          <a:p>
            <a:pPr lvl="1"/>
            <a:r>
              <a:rPr lang="en-US" dirty="0" smtClean="0"/>
              <a:t>You’ll know it soon enough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10</a:t>
            </a:fld>
            <a:endParaRPr lang="en-US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2380" y="3763963"/>
            <a:ext cx="1819639" cy="241300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426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and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078182"/>
            <a:ext cx="7016620" cy="4017818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Entities</a:t>
            </a:r>
            <a:r>
              <a:rPr lang="en-US" dirty="0" smtClean="0"/>
              <a:t> &amp; </a:t>
            </a:r>
            <a:r>
              <a:rPr lang="en-US" b="1" dirty="0" smtClean="0"/>
              <a:t>entity sets</a:t>
            </a:r>
            <a:r>
              <a:rPr lang="en-US" dirty="0" smtClean="0"/>
              <a:t> are the primitive unit of the E/R model</a:t>
            </a:r>
          </a:p>
          <a:p>
            <a:pPr lvl="1"/>
            <a:endParaRPr lang="en-US" u="sng" dirty="0" smtClean="0"/>
          </a:p>
          <a:p>
            <a:pPr lvl="1"/>
            <a:r>
              <a:rPr lang="en-US" u="sng" dirty="0"/>
              <a:t>Entities</a:t>
            </a:r>
            <a:r>
              <a:rPr lang="en-US" dirty="0"/>
              <a:t> are the individual objects, which are members of entity sets</a:t>
            </a:r>
            <a:endParaRPr lang="en-US" u="sng" dirty="0"/>
          </a:p>
          <a:p>
            <a:pPr lvl="2"/>
            <a:r>
              <a:rPr lang="en-US" dirty="0"/>
              <a:t>Ex: A specific person or product</a:t>
            </a:r>
          </a:p>
          <a:p>
            <a:pPr lvl="1"/>
            <a:endParaRPr lang="en-US" u="sng" dirty="0" smtClean="0"/>
          </a:p>
          <a:p>
            <a:pPr lvl="1"/>
            <a:r>
              <a:rPr lang="en-US" u="sng" dirty="0" smtClean="0"/>
              <a:t>Entity sets</a:t>
            </a:r>
            <a:r>
              <a:rPr lang="en-US" dirty="0" smtClean="0"/>
              <a:t> are the </a:t>
            </a:r>
            <a:r>
              <a:rPr lang="en-US" i="1" dirty="0" smtClean="0"/>
              <a:t>classes </a:t>
            </a:r>
            <a:r>
              <a:rPr lang="en-US" dirty="0" smtClean="0"/>
              <a:t>or </a:t>
            </a:r>
            <a:r>
              <a:rPr lang="en-US" i="1" dirty="0" smtClean="0"/>
              <a:t>types</a:t>
            </a:r>
            <a:r>
              <a:rPr lang="en-US" dirty="0" smtClean="0"/>
              <a:t> of objects in our model</a:t>
            </a:r>
          </a:p>
          <a:p>
            <a:pPr lvl="2"/>
            <a:r>
              <a:rPr lang="en-US" dirty="0" smtClean="0"/>
              <a:t>Ex: Person, Product</a:t>
            </a:r>
          </a:p>
          <a:p>
            <a:pPr lvl="2"/>
            <a:r>
              <a:rPr lang="en-US" i="1" dirty="0" smtClean="0"/>
              <a:t>These are what is shown in E/R diagrams- as rectangles</a:t>
            </a:r>
          </a:p>
          <a:p>
            <a:pPr lvl="2"/>
            <a:r>
              <a:rPr lang="en-US" i="1" dirty="0"/>
              <a:t>Entity sets represent the sets of all possible entities</a:t>
            </a:r>
          </a:p>
          <a:p>
            <a:pPr lvl="2"/>
            <a:endParaRPr lang="en-US" i="1" dirty="0" smtClean="0"/>
          </a:p>
          <a:p>
            <a:pPr lvl="2"/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11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494760" y="3712971"/>
            <a:ext cx="1219200" cy="533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5314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Entities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0277700" y="4194631"/>
            <a:ext cx="1219200" cy="533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</a:rPr>
              <a:t>Person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94760" y="5116694"/>
            <a:ext cx="2694777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mtClean="0">
                <a:latin typeface="+mj-lt"/>
              </a:rPr>
              <a:t>These represent </a:t>
            </a:r>
            <a:r>
              <a:rPr lang="en-US" b="1" u="sng" smtClean="0">
                <a:latin typeface="+mj-lt"/>
              </a:rPr>
              <a:t>entity </a:t>
            </a:r>
            <a:r>
              <a:rPr lang="en-US" b="1" u="sng" dirty="0" smtClean="0">
                <a:latin typeface="+mj-lt"/>
              </a:rPr>
              <a:t>sets</a:t>
            </a:r>
            <a:endParaRPr lang="en-US" b="1" u="sng" dirty="0">
              <a:latin typeface="+mj-lt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7704083" y="4403834"/>
            <a:ext cx="906517" cy="1082192"/>
          </a:xfrm>
          <a:prstGeom prst="straightConnector1">
            <a:avLst/>
          </a:prstGeom>
          <a:ln w="444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15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and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18214"/>
            <a:ext cx="6553200" cy="4277786"/>
          </a:xfrm>
        </p:spPr>
        <p:txBody>
          <a:bodyPr>
            <a:normAutofit/>
          </a:bodyPr>
          <a:lstStyle/>
          <a:p>
            <a:r>
              <a:rPr lang="en-US" dirty="0" smtClean="0"/>
              <a:t>An entity set has </a:t>
            </a:r>
            <a:r>
              <a:rPr lang="en-US" b="1" dirty="0" smtClean="0"/>
              <a:t>attributes</a:t>
            </a:r>
          </a:p>
          <a:p>
            <a:pPr lvl="1"/>
            <a:r>
              <a:rPr lang="en-US" u="sng" dirty="0" smtClean="0"/>
              <a:t>Represented by ovals attached to an entity set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038600" y="3649837"/>
            <a:ext cx="4114800" cy="1676400"/>
            <a:chOff x="2133600" y="4648200"/>
            <a:chExt cx="4114800" cy="1676400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4343400" y="5791200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" name="Oval 12"/>
            <p:cNvSpPr>
              <a:spLocks noChangeArrowheads="1"/>
            </p:cNvSpPr>
            <p:nvPr/>
          </p:nvSpPr>
          <p:spPr bwMode="auto">
            <a:xfrm>
              <a:off x="3200400" y="46482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7" name="Oval 13"/>
            <p:cNvSpPr>
              <a:spLocks noChangeArrowheads="1"/>
            </p:cNvSpPr>
            <p:nvPr/>
          </p:nvSpPr>
          <p:spPr bwMode="auto">
            <a:xfrm>
              <a:off x="4800600" y="47244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8" name="Oval 16"/>
            <p:cNvSpPr>
              <a:spLocks noChangeArrowheads="1"/>
            </p:cNvSpPr>
            <p:nvPr/>
          </p:nvSpPr>
          <p:spPr bwMode="auto">
            <a:xfrm>
              <a:off x="2133600" y="52578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8" idx="5"/>
              <a:endCxn id="5" idx="1"/>
            </p:cNvCxnSpPr>
            <p:nvPr/>
          </p:nvCxnSpPr>
          <p:spPr bwMode="auto">
            <a:xfrm rot="16200000" flipH="1">
              <a:off x="3749022" y="5463520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6" idx="5"/>
              <a:endCxn id="5" idx="0"/>
            </p:cNvCxnSpPr>
            <p:nvPr/>
          </p:nvCxnSpPr>
          <p:spPr bwMode="auto">
            <a:xfrm rot="16200000" flipH="1">
              <a:off x="4415772" y="5253970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7" idx="4"/>
              <a:endCxn id="5" idx="0"/>
            </p:cNvCxnSpPr>
            <p:nvPr/>
          </p:nvCxnSpPr>
          <p:spPr bwMode="auto">
            <a:xfrm rot="5400000">
              <a:off x="5048250" y="5314950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0" name="TextBox 19"/>
          <p:cNvSpPr txBox="1"/>
          <p:nvPr/>
        </p:nvSpPr>
        <p:spPr>
          <a:xfrm>
            <a:off x="8641406" y="3041923"/>
            <a:ext cx="304800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Shapes </a:t>
            </a:r>
            <a:r>
              <a:rPr lang="en-US" sz="2400" b="1" u="sng" dirty="0">
                <a:solidFill>
                  <a:srgbClr val="000000"/>
                </a:solidFill>
                <a:latin typeface="+mj-lt"/>
              </a:rPr>
              <a:t>are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important. Colors </a:t>
            </a:r>
            <a:r>
              <a:rPr lang="en-US" sz="2400" b="1" u="sng" dirty="0">
                <a:solidFill>
                  <a:srgbClr val="000000"/>
                </a:solidFill>
                <a:latin typeface="+mj-lt"/>
              </a:rPr>
              <a:t>are not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5314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Entities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364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vs.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18214"/>
            <a:ext cx="2286000" cy="610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smtClean="0"/>
              <a:t>Example: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13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688019" y="2903322"/>
            <a:ext cx="4114800" cy="1676400"/>
            <a:chOff x="2133600" y="4648200"/>
            <a:chExt cx="4114800" cy="1676400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4343400" y="5791200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" name="Oval 12"/>
            <p:cNvSpPr>
              <a:spLocks noChangeArrowheads="1"/>
            </p:cNvSpPr>
            <p:nvPr/>
          </p:nvSpPr>
          <p:spPr bwMode="auto">
            <a:xfrm>
              <a:off x="3200400" y="46482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7" name="Oval 13"/>
            <p:cNvSpPr>
              <a:spLocks noChangeArrowheads="1"/>
            </p:cNvSpPr>
            <p:nvPr/>
          </p:nvSpPr>
          <p:spPr bwMode="auto">
            <a:xfrm>
              <a:off x="4800600" y="47244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8" name="Oval 16"/>
            <p:cNvSpPr>
              <a:spLocks noChangeArrowheads="1"/>
            </p:cNvSpPr>
            <p:nvPr/>
          </p:nvSpPr>
          <p:spPr bwMode="auto">
            <a:xfrm>
              <a:off x="2133600" y="52578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8" idx="5"/>
              <a:endCxn id="5" idx="1"/>
            </p:cNvCxnSpPr>
            <p:nvPr/>
          </p:nvCxnSpPr>
          <p:spPr bwMode="auto">
            <a:xfrm rot="16200000" flipH="1">
              <a:off x="3749022" y="5463520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6" idx="5"/>
              <a:endCxn id="5" idx="0"/>
            </p:cNvCxnSpPr>
            <p:nvPr/>
          </p:nvCxnSpPr>
          <p:spPr bwMode="auto">
            <a:xfrm rot="16200000" flipH="1">
              <a:off x="4415772" y="5253970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7" idx="4"/>
              <a:endCxn id="5" idx="0"/>
            </p:cNvCxnSpPr>
            <p:nvPr/>
          </p:nvCxnSpPr>
          <p:spPr bwMode="auto">
            <a:xfrm rot="5400000">
              <a:off x="5048250" y="5314950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5314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Entities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2" name="Oval 11"/>
          <p:cNvSpPr/>
          <p:nvPr/>
        </p:nvSpPr>
        <p:spPr>
          <a:xfrm>
            <a:off x="1107450" y="3166579"/>
            <a:ext cx="4593021" cy="1784350"/>
          </a:xfrm>
          <a:prstGeom prst="ellipse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85821" y="5435064"/>
            <a:ext cx="1374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Entity Set</a:t>
            </a:r>
            <a:endParaRPr lang="en-US" sz="240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94782" y="4899635"/>
            <a:ext cx="1018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mtClean="0">
                <a:solidFill>
                  <a:schemeClr val="accent2"/>
                </a:solidFill>
                <a:latin typeface="+mj-lt"/>
              </a:rPr>
              <a:t>Product</a:t>
            </a:r>
            <a:endParaRPr lang="en-US" sz="2000" b="1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564116" y="3367721"/>
            <a:ext cx="1957952" cy="1436409"/>
            <a:chOff x="5226068" y="5426834"/>
            <a:chExt cx="2792109" cy="227413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53512" y="5426834"/>
              <a:ext cx="1137221" cy="63002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226068" y="6190419"/>
              <a:ext cx="2792109" cy="1510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Xbox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Total Multimedia System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$250</a:t>
              </a:r>
              <a:endParaRPr lang="en-US" sz="1400" dirty="0">
                <a:latin typeface="+mj-lt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436607" y="3421121"/>
            <a:ext cx="2042483" cy="1354333"/>
            <a:chOff x="8112441" y="5382402"/>
            <a:chExt cx="2862527" cy="189808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52710" y="5382402"/>
              <a:ext cx="842907" cy="842909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8112441" y="6245258"/>
              <a:ext cx="2862527" cy="1035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My Little Pony Doll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Toy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</a:t>
              </a:r>
              <a:endParaRPr lang="en-US" sz="1400" dirty="0">
                <a:latin typeface="+mj-lt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206248" y="2688923"/>
            <a:ext cx="898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</a:t>
            </a:r>
            <a:endParaRPr lang="en-US" sz="2400" dirty="0">
              <a:latin typeface="+mj-lt"/>
            </a:endParaRPr>
          </a:p>
        </p:txBody>
      </p:sp>
      <p:cxnSp>
        <p:nvCxnSpPr>
          <p:cNvPr id="28" name="Straight Arrow Connector 27"/>
          <p:cNvCxnSpPr>
            <a:stCxn id="26" idx="1"/>
          </p:cNvCxnSpPr>
          <p:nvPr/>
        </p:nvCxnSpPr>
        <p:spPr>
          <a:xfrm flipH="1">
            <a:off x="4801722" y="2919756"/>
            <a:ext cx="1404526" cy="76535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085821" y="3871879"/>
            <a:ext cx="17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 Attribute</a:t>
            </a:r>
            <a:endParaRPr lang="en-US" sz="2400" dirty="0">
              <a:latin typeface="+mj-lt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5021782" y="4314266"/>
            <a:ext cx="1137074" cy="918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7066774" y="4007520"/>
            <a:ext cx="551286" cy="27985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4107512" y="5145263"/>
            <a:ext cx="1982275" cy="48748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V="1">
            <a:off x="7460428" y="4474145"/>
            <a:ext cx="2342478" cy="119175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49682" y="1665206"/>
            <a:ext cx="382030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Entities are </a:t>
            </a:r>
            <a:r>
              <a:rPr lang="en-US" sz="2400" b="1" u="sng" dirty="0" smtClean="0">
                <a:latin typeface="+mj-lt"/>
              </a:rPr>
              <a:t>not</a:t>
            </a:r>
            <a:r>
              <a:rPr lang="en-US" sz="2400" dirty="0" smtClean="0">
                <a:latin typeface="+mj-lt"/>
              </a:rPr>
              <a:t> explicitly represented in E/R diagrams!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518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3054"/>
            <a:ext cx="10515600" cy="4351338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i="1" u="sng" dirty="0" smtClean="0"/>
              <a:t>key</a:t>
            </a:r>
            <a:r>
              <a:rPr lang="en-US" dirty="0" smtClean="0"/>
              <a:t> is a </a:t>
            </a:r>
            <a:r>
              <a:rPr lang="en-US" b="1" dirty="0" smtClean="0"/>
              <a:t>minimal </a:t>
            </a:r>
            <a:r>
              <a:rPr lang="en-US" dirty="0" smtClean="0"/>
              <a:t>set of attributes that uniquely identifies an entity.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14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321629" y="4878771"/>
            <a:ext cx="1219200" cy="533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3178629" y="3735771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7" name="Oval 13"/>
          <p:cNvSpPr>
            <a:spLocks noChangeArrowheads="1"/>
          </p:cNvSpPr>
          <p:nvPr/>
        </p:nvSpPr>
        <p:spPr bwMode="auto">
          <a:xfrm>
            <a:off x="4778829" y="3811971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8" name="Oval 16"/>
          <p:cNvSpPr>
            <a:spLocks noChangeArrowheads="1"/>
          </p:cNvSpPr>
          <p:nvPr/>
        </p:nvSpPr>
        <p:spPr bwMode="auto">
          <a:xfrm>
            <a:off x="2111829" y="4345371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price</a:t>
            </a:r>
          </a:p>
        </p:txBody>
      </p:sp>
      <p:cxnSp>
        <p:nvCxnSpPr>
          <p:cNvPr id="9" name="Straight Connector 8"/>
          <p:cNvCxnSpPr>
            <a:stCxn id="8" idx="5"/>
            <a:endCxn id="5" idx="1"/>
          </p:cNvCxnSpPr>
          <p:nvPr/>
        </p:nvCxnSpPr>
        <p:spPr bwMode="auto">
          <a:xfrm rot="16200000" flipH="1">
            <a:off x="3727251" y="4551091"/>
            <a:ext cx="214733" cy="97402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/>
          <p:cNvCxnSpPr>
            <a:stCxn id="6" idx="5"/>
            <a:endCxn id="5" idx="0"/>
          </p:cNvCxnSpPr>
          <p:nvPr/>
        </p:nvCxnSpPr>
        <p:spPr bwMode="auto">
          <a:xfrm rot="16200000" flipH="1">
            <a:off x="4394001" y="4341541"/>
            <a:ext cx="557633" cy="51682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/>
          <p:cNvCxnSpPr>
            <a:stCxn id="7" idx="4"/>
            <a:endCxn id="5" idx="0"/>
          </p:cNvCxnSpPr>
          <p:nvPr/>
        </p:nvCxnSpPr>
        <p:spPr bwMode="auto">
          <a:xfrm rot="5400000">
            <a:off x="5026479" y="4402521"/>
            <a:ext cx="381000" cy="5715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587829" y="2872662"/>
            <a:ext cx="2971800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Denote elements of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the primary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key by </a:t>
            </a:r>
            <a:r>
              <a:rPr lang="en-US" sz="2000" u="sng" dirty="0">
                <a:solidFill>
                  <a:srgbClr val="000000"/>
                </a:solidFill>
                <a:latin typeface="+mj-lt"/>
              </a:rPr>
              <a:t>underlining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41426" y="2842159"/>
            <a:ext cx="4876799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Here, {name, category} is </a:t>
            </a:r>
            <a:r>
              <a:rPr lang="en-US" sz="2400" b="1" u="sng" dirty="0">
                <a:solidFill>
                  <a:srgbClr val="000000"/>
                </a:solidFill>
                <a:latin typeface="+mj-lt"/>
              </a:rPr>
              <a:t>not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a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key (it is not </a:t>
            </a: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minimal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). </a:t>
            </a:r>
            <a:endParaRPr lang="en-US" sz="2400" dirty="0">
              <a:solidFill>
                <a:srgbClr val="000000"/>
              </a:solidFill>
              <a:latin typeface="+mj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i="1" dirty="0">
              <a:solidFill>
                <a:srgbClr val="000000"/>
              </a:solidFill>
              <a:latin typeface="+mj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If it were, what </a:t>
            </a:r>
            <a:r>
              <a:rPr lang="en-US" sz="2400" i="1" dirty="0">
                <a:solidFill>
                  <a:srgbClr val="000000"/>
                </a:solidFill>
                <a:latin typeface="+mj-lt"/>
              </a:rPr>
              <a:t>would it mean?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5314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Entities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481673" y="5721207"/>
            <a:ext cx="9228653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The E/R model forces us to designate a single </a:t>
            </a:r>
            <a:r>
              <a:rPr lang="en-US" sz="2400" b="1" u="sng" dirty="0" smtClean="0">
                <a:latin typeface="+mj-lt"/>
              </a:rPr>
              <a:t>primary</a:t>
            </a:r>
            <a:r>
              <a:rPr lang="en-US" sz="2400" b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key, though there may be multiple candidate keys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505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 in E/R: </a:t>
            </a:r>
            <a:r>
              <a:rPr lang="en-US" b="1" dirty="0" smtClean="0"/>
              <a:t>Relationships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b="1" dirty="0" smtClean="0"/>
              <a:t>relationship</a:t>
            </a:r>
            <a:r>
              <a:rPr lang="en-US" dirty="0" smtClean="0"/>
              <a:t> is between two entities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AutoShape 8"/>
          <p:cNvSpPr>
            <a:spLocks noChangeArrowheads="1"/>
          </p:cNvSpPr>
          <p:nvPr/>
        </p:nvSpPr>
        <p:spPr bwMode="auto">
          <a:xfrm>
            <a:off x="5939118" y="4114800"/>
            <a:ext cx="1828800" cy="6858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ysClr val="windowText" lastClr="000000"/>
                </a:solidFill>
              </a:rPr>
              <a:t>Makes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4034118" y="4191000"/>
            <a:ext cx="1219200" cy="533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2891118" y="30480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4491318" y="31242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11" name="Oval 16"/>
          <p:cNvSpPr>
            <a:spLocks noChangeArrowheads="1"/>
          </p:cNvSpPr>
          <p:nvPr/>
        </p:nvSpPr>
        <p:spPr bwMode="auto">
          <a:xfrm>
            <a:off x="1824318" y="36576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price</a:t>
            </a:r>
          </a:p>
        </p:txBody>
      </p:sp>
      <p:cxnSp>
        <p:nvCxnSpPr>
          <p:cNvPr id="12" name="Straight Connector 11"/>
          <p:cNvCxnSpPr>
            <a:stCxn id="11" idx="5"/>
            <a:endCxn id="8" idx="1"/>
          </p:cNvCxnSpPr>
          <p:nvPr/>
        </p:nvCxnSpPr>
        <p:spPr bwMode="auto">
          <a:xfrm rot="16200000" flipH="1">
            <a:off x="3439740" y="3863320"/>
            <a:ext cx="214733" cy="97402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>
            <a:stCxn id="9" idx="5"/>
            <a:endCxn id="8" idx="0"/>
          </p:cNvCxnSpPr>
          <p:nvPr/>
        </p:nvCxnSpPr>
        <p:spPr bwMode="auto">
          <a:xfrm rot="16200000" flipH="1">
            <a:off x="4106490" y="3653770"/>
            <a:ext cx="557633" cy="51682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/>
          <p:cNvCxnSpPr>
            <a:stCxn id="10" idx="4"/>
            <a:endCxn id="8" idx="0"/>
          </p:cNvCxnSpPr>
          <p:nvPr/>
        </p:nvCxnSpPr>
        <p:spPr bwMode="auto">
          <a:xfrm rot="5400000">
            <a:off x="4738968" y="3714750"/>
            <a:ext cx="381000" cy="5715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8377518" y="4191000"/>
            <a:ext cx="1642188" cy="5662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16" name="Oval 12"/>
          <p:cNvSpPr>
            <a:spLocks noChangeArrowheads="1"/>
          </p:cNvSpPr>
          <p:nvPr/>
        </p:nvSpPr>
        <p:spPr bwMode="auto">
          <a:xfrm>
            <a:off x="8758518" y="2947566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u="sng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17" name="Straight Connector 16"/>
          <p:cNvCxnSpPr>
            <a:stCxn id="16" idx="4"/>
            <a:endCxn id="15" idx="0"/>
          </p:cNvCxnSpPr>
          <p:nvPr/>
        </p:nvCxnSpPr>
        <p:spPr bwMode="auto">
          <a:xfrm flipH="1">
            <a:off x="9198612" y="3633366"/>
            <a:ext cx="283806" cy="55763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>
            <a:stCxn id="8" idx="3"/>
            <a:endCxn id="5" idx="1"/>
          </p:cNvCxnSpPr>
          <p:nvPr/>
        </p:nvCxnSpPr>
        <p:spPr bwMode="auto">
          <a:xfrm>
            <a:off x="5253318" y="4457700"/>
            <a:ext cx="685800" cy="158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>
            <a:stCxn id="5" idx="3"/>
            <a:endCxn id="15" idx="1"/>
          </p:cNvCxnSpPr>
          <p:nvPr/>
        </p:nvCxnSpPr>
        <p:spPr bwMode="auto">
          <a:xfrm>
            <a:off x="7767918" y="4457700"/>
            <a:ext cx="609600" cy="1643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836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570AF4D-A564-554C-B564-5675F3AC7BFD}" type="slidenum">
              <a:rPr lang="en-US" smtClean="0">
                <a:solidFill>
                  <a:srgbClr val="000000"/>
                </a:solidFill>
              </a:rPr>
              <a:pPr/>
              <a:t>16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>
          <a:xfrm>
            <a:off x="2133600" y="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/>
              <a:t/>
            </a:r>
            <a:br>
              <a:rPr lang="en-US"/>
            </a:br>
            <a:endParaRPr lang="en-US"/>
          </a:p>
        </p:txBody>
      </p:sp>
      <p:sp>
        <p:nvSpPr>
          <p:cNvPr id="21508" name="Rectangle 6"/>
          <p:cNvSpPr>
            <a:spLocks noChangeArrowheads="1"/>
          </p:cNvSpPr>
          <p:nvPr/>
        </p:nvSpPr>
        <p:spPr bwMode="auto">
          <a:xfrm>
            <a:off x="4648200" y="4724400"/>
            <a:ext cx="2514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21509" name="Rectangle 10"/>
          <p:cNvSpPr>
            <a:spLocks noChangeArrowheads="1"/>
          </p:cNvSpPr>
          <p:nvPr/>
        </p:nvSpPr>
        <p:spPr bwMode="auto">
          <a:xfrm>
            <a:off x="7924800" y="1905000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21510" name="Rectangle 11"/>
          <p:cNvSpPr>
            <a:spLocks noChangeArrowheads="1"/>
          </p:cNvSpPr>
          <p:nvPr/>
        </p:nvSpPr>
        <p:spPr bwMode="auto">
          <a:xfrm>
            <a:off x="2362200" y="22860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grpSp>
        <p:nvGrpSpPr>
          <p:cNvPr id="2" name="Group 34"/>
          <p:cNvGrpSpPr>
            <a:grpSpLocks/>
          </p:cNvGrpSpPr>
          <p:nvPr/>
        </p:nvGrpSpPr>
        <p:grpSpPr bwMode="auto">
          <a:xfrm>
            <a:off x="2895600" y="1600200"/>
            <a:ext cx="6400800" cy="3581400"/>
            <a:chOff x="864" y="1008"/>
            <a:chExt cx="4032" cy="2256"/>
          </a:xfrm>
        </p:grpSpPr>
        <p:sp>
          <p:nvSpPr>
            <p:cNvPr id="21532" name="AutoShape 7"/>
            <p:cNvSpPr>
              <a:spLocks noChangeArrowheads="1"/>
            </p:cNvSpPr>
            <p:nvPr/>
          </p:nvSpPr>
          <p:spPr bwMode="auto">
            <a:xfrm>
              <a:off x="864" y="2208"/>
              <a:ext cx="960" cy="864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buys</a:t>
              </a:r>
            </a:p>
          </p:txBody>
        </p:sp>
        <p:sp>
          <p:nvSpPr>
            <p:cNvPr id="21533" name="AutoShape 8"/>
            <p:cNvSpPr>
              <a:spLocks noChangeArrowheads="1"/>
            </p:cNvSpPr>
            <p:nvPr/>
          </p:nvSpPr>
          <p:spPr bwMode="auto">
            <a:xfrm>
              <a:off x="2304" y="1008"/>
              <a:ext cx="960" cy="864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21534" name="AutoShape 9"/>
            <p:cNvSpPr>
              <a:spLocks noChangeArrowheads="1"/>
            </p:cNvSpPr>
            <p:nvPr/>
          </p:nvSpPr>
          <p:spPr bwMode="auto">
            <a:xfrm>
              <a:off x="3936" y="2304"/>
              <a:ext cx="960" cy="864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employs</a:t>
              </a:r>
            </a:p>
          </p:txBody>
        </p:sp>
        <p:sp>
          <p:nvSpPr>
            <p:cNvPr id="21535" name="Line 17"/>
            <p:cNvSpPr>
              <a:spLocks noChangeShapeType="1"/>
            </p:cNvSpPr>
            <p:nvPr/>
          </p:nvSpPr>
          <p:spPr bwMode="auto">
            <a:xfrm>
              <a:off x="3264" y="1440"/>
              <a:ext cx="76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lg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1536" name="Line 21"/>
            <p:cNvSpPr>
              <a:spLocks noChangeShapeType="1"/>
            </p:cNvSpPr>
            <p:nvPr/>
          </p:nvSpPr>
          <p:spPr bwMode="auto">
            <a:xfrm flipH="1">
              <a:off x="1872" y="1440"/>
              <a:ext cx="43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1537" name="Line 22"/>
            <p:cNvSpPr>
              <a:spLocks noChangeShapeType="1"/>
            </p:cNvSpPr>
            <p:nvPr/>
          </p:nvSpPr>
          <p:spPr bwMode="auto">
            <a:xfrm flipV="1">
              <a:off x="1344" y="1920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1538" name="Line 23"/>
            <p:cNvSpPr>
              <a:spLocks noChangeShapeType="1"/>
            </p:cNvSpPr>
            <p:nvPr/>
          </p:nvSpPr>
          <p:spPr bwMode="auto">
            <a:xfrm>
              <a:off x="1344" y="3072"/>
              <a:ext cx="62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1539" name="Line 25"/>
            <p:cNvSpPr>
              <a:spLocks noChangeShapeType="1"/>
            </p:cNvSpPr>
            <p:nvPr/>
          </p:nvSpPr>
          <p:spPr bwMode="auto">
            <a:xfrm flipH="1">
              <a:off x="3552" y="2736"/>
              <a:ext cx="384" cy="4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cxnSp>
          <p:nvCxnSpPr>
            <p:cNvPr id="21540" name="AutoShape 29"/>
            <p:cNvCxnSpPr>
              <a:cxnSpLocks noChangeShapeType="1"/>
              <a:stCxn id="21534" idx="0"/>
              <a:endCxn id="21509" idx="2"/>
            </p:cNvCxnSpPr>
            <p:nvPr/>
          </p:nvCxnSpPr>
          <p:spPr bwMode="auto">
            <a:xfrm flipV="1">
              <a:off x="4416" y="1680"/>
              <a:ext cx="312" cy="624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</p:grpSp>
      <p:grpSp>
        <p:nvGrpSpPr>
          <p:cNvPr id="3" name="Group 35"/>
          <p:cNvGrpSpPr>
            <a:grpSpLocks/>
          </p:cNvGrpSpPr>
          <p:nvPr/>
        </p:nvGrpSpPr>
        <p:grpSpPr bwMode="auto">
          <a:xfrm>
            <a:off x="1676400" y="457200"/>
            <a:ext cx="8839200" cy="6248400"/>
            <a:chOff x="96" y="288"/>
            <a:chExt cx="5568" cy="3936"/>
          </a:xfrm>
        </p:grpSpPr>
        <p:grpSp>
          <p:nvGrpSpPr>
            <p:cNvPr id="21513" name="Group 33"/>
            <p:cNvGrpSpPr>
              <a:grpSpLocks/>
            </p:cNvGrpSpPr>
            <p:nvPr/>
          </p:nvGrpSpPr>
          <p:grpSpPr bwMode="auto">
            <a:xfrm>
              <a:off x="96" y="288"/>
              <a:ext cx="2544" cy="1152"/>
              <a:chOff x="96" y="288"/>
              <a:chExt cx="2544" cy="1152"/>
            </a:xfrm>
          </p:grpSpPr>
          <p:sp>
            <p:nvSpPr>
              <p:cNvPr id="21526" name="Oval 12"/>
              <p:cNvSpPr>
                <a:spLocks noChangeArrowheads="1"/>
              </p:cNvSpPr>
              <p:nvPr/>
            </p:nvSpPr>
            <p:spPr bwMode="auto">
              <a:xfrm>
                <a:off x="720" y="288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u="sng">
                    <a:solidFill>
                      <a:srgbClr val="000000"/>
                    </a:solidFill>
                  </a:rPr>
                  <a:t>name</a:t>
                </a:r>
              </a:p>
            </p:txBody>
          </p:sp>
          <p:sp>
            <p:nvSpPr>
              <p:cNvPr id="21527" name="Oval 13"/>
              <p:cNvSpPr>
                <a:spLocks noChangeArrowheads="1"/>
              </p:cNvSpPr>
              <p:nvPr/>
            </p:nvSpPr>
            <p:spPr bwMode="auto">
              <a:xfrm>
                <a:off x="1728" y="288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category</a:t>
                </a:r>
              </a:p>
            </p:txBody>
          </p:sp>
          <p:sp>
            <p:nvSpPr>
              <p:cNvPr id="21528" name="Oval 16"/>
              <p:cNvSpPr>
                <a:spLocks noChangeArrowheads="1"/>
              </p:cNvSpPr>
              <p:nvPr/>
            </p:nvSpPr>
            <p:spPr bwMode="auto">
              <a:xfrm>
                <a:off x="96" y="864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price</a:t>
                </a:r>
              </a:p>
            </p:txBody>
          </p:sp>
          <p:sp>
            <p:nvSpPr>
              <p:cNvPr id="21529" name="Line 18"/>
              <p:cNvSpPr>
                <a:spLocks noChangeShapeType="1"/>
              </p:cNvSpPr>
              <p:nvPr/>
            </p:nvSpPr>
            <p:spPr bwMode="auto">
              <a:xfrm flipH="1" flipV="1">
                <a:off x="720" y="1248"/>
                <a:ext cx="192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30" name="Line 19"/>
              <p:cNvSpPr>
                <a:spLocks noChangeShapeType="1"/>
              </p:cNvSpPr>
              <p:nvPr/>
            </p:nvSpPr>
            <p:spPr bwMode="auto">
              <a:xfrm flipV="1">
                <a:off x="1200" y="720"/>
                <a:ext cx="0" cy="72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31" name="Line 20"/>
              <p:cNvSpPr>
                <a:spLocks noChangeShapeType="1"/>
              </p:cNvSpPr>
              <p:nvPr/>
            </p:nvSpPr>
            <p:spPr bwMode="auto">
              <a:xfrm flipV="1">
                <a:off x="1584" y="720"/>
                <a:ext cx="480" cy="72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21514" name="Group 31"/>
            <p:cNvGrpSpPr>
              <a:grpSpLocks/>
            </p:cNvGrpSpPr>
            <p:nvPr/>
          </p:nvGrpSpPr>
          <p:grpSpPr bwMode="auto">
            <a:xfrm>
              <a:off x="816" y="3456"/>
              <a:ext cx="4224" cy="768"/>
              <a:chOff x="816" y="3456"/>
              <a:chExt cx="4224" cy="768"/>
            </a:xfrm>
          </p:grpSpPr>
          <p:sp>
            <p:nvSpPr>
              <p:cNvPr id="21520" name="Oval 3"/>
              <p:cNvSpPr>
                <a:spLocks noChangeArrowheads="1"/>
              </p:cNvSpPr>
              <p:nvPr/>
            </p:nvSpPr>
            <p:spPr bwMode="auto">
              <a:xfrm>
                <a:off x="816" y="3792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address</a:t>
                </a:r>
              </a:p>
            </p:txBody>
          </p:sp>
          <p:sp>
            <p:nvSpPr>
              <p:cNvPr id="21521" name="Oval 4"/>
              <p:cNvSpPr>
                <a:spLocks noChangeArrowheads="1"/>
              </p:cNvSpPr>
              <p:nvPr/>
            </p:nvSpPr>
            <p:spPr bwMode="auto">
              <a:xfrm>
                <a:off x="2448" y="3744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name</a:t>
                </a:r>
              </a:p>
            </p:txBody>
          </p:sp>
          <p:sp>
            <p:nvSpPr>
              <p:cNvPr id="21522" name="Oval 5"/>
              <p:cNvSpPr>
                <a:spLocks noChangeArrowheads="1"/>
              </p:cNvSpPr>
              <p:nvPr/>
            </p:nvSpPr>
            <p:spPr bwMode="auto">
              <a:xfrm>
                <a:off x="4128" y="3744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u="sng">
                    <a:solidFill>
                      <a:srgbClr val="000000"/>
                    </a:solidFill>
                  </a:rPr>
                  <a:t>ssn</a:t>
                </a:r>
              </a:p>
            </p:txBody>
          </p:sp>
          <p:sp>
            <p:nvSpPr>
              <p:cNvPr id="21523" name="Line 26"/>
              <p:cNvSpPr>
                <a:spLocks noChangeShapeType="1"/>
              </p:cNvSpPr>
              <p:nvPr/>
            </p:nvSpPr>
            <p:spPr bwMode="auto">
              <a:xfrm flipH="1">
                <a:off x="1632" y="3456"/>
                <a:ext cx="1056" cy="4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24" name="Line 27"/>
              <p:cNvSpPr>
                <a:spLocks noChangeShapeType="1"/>
              </p:cNvSpPr>
              <p:nvPr/>
            </p:nvSpPr>
            <p:spPr bwMode="auto">
              <a:xfrm>
                <a:off x="2688" y="3456"/>
                <a:ext cx="19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25" name="Line 28"/>
              <p:cNvSpPr>
                <a:spLocks noChangeShapeType="1"/>
              </p:cNvSpPr>
              <p:nvPr/>
            </p:nvSpPr>
            <p:spPr bwMode="auto">
              <a:xfrm>
                <a:off x="3168" y="3456"/>
                <a:ext cx="105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21515" name="Group 32"/>
            <p:cNvGrpSpPr>
              <a:grpSpLocks/>
            </p:cNvGrpSpPr>
            <p:nvPr/>
          </p:nvGrpSpPr>
          <p:grpSpPr bwMode="auto">
            <a:xfrm>
              <a:off x="4656" y="432"/>
              <a:ext cx="1008" cy="1872"/>
              <a:chOff x="4656" y="432"/>
              <a:chExt cx="1008" cy="1872"/>
            </a:xfrm>
          </p:grpSpPr>
          <p:sp>
            <p:nvSpPr>
              <p:cNvPr id="21516" name="Oval 14"/>
              <p:cNvSpPr>
                <a:spLocks noChangeArrowheads="1"/>
              </p:cNvSpPr>
              <p:nvPr/>
            </p:nvSpPr>
            <p:spPr bwMode="auto">
              <a:xfrm>
                <a:off x="4752" y="1872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stockprice</a:t>
                </a:r>
              </a:p>
            </p:txBody>
          </p:sp>
          <p:sp>
            <p:nvSpPr>
              <p:cNvPr id="21517" name="Oval 15"/>
              <p:cNvSpPr>
                <a:spLocks noChangeArrowheads="1"/>
              </p:cNvSpPr>
              <p:nvPr/>
            </p:nvSpPr>
            <p:spPr bwMode="auto">
              <a:xfrm>
                <a:off x="4656" y="432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u="sng">
                    <a:solidFill>
                      <a:srgbClr val="000000"/>
                    </a:solidFill>
                  </a:rPr>
                  <a:t>name</a:t>
                </a:r>
              </a:p>
            </p:txBody>
          </p:sp>
          <p:sp>
            <p:nvSpPr>
              <p:cNvPr id="21518" name="Line 24"/>
              <p:cNvSpPr>
                <a:spLocks noChangeShapeType="1"/>
              </p:cNvSpPr>
              <p:nvPr/>
            </p:nvSpPr>
            <p:spPr bwMode="auto">
              <a:xfrm flipV="1">
                <a:off x="4896" y="816"/>
                <a:ext cx="144" cy="38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21519" name="AutoShape 30"/>
              <p:cNvCxnSpPr>
                <a:cxnSpLocks noChangeShapeType="1"/>
                <a:stCxn id="21509" idx="2"/>
                <a:endCxn id="21516" idx="0"/>
              </p:cNvCxnSpPr>
              <p:nvPr/>
            </p:nvCxnSpPr>
            <p:spPr bwMode="auto">
              <a:xfrm>
                <a:off x="4728" y="1680"/>
                <a:ext cx="48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</p:grpSp>
      <p:grpSp>
        <p:nvGrpSpPr>
          <p:cNvPr id="37" name="Group 3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8" name="Rectangle 3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8270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17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What is a </a:t>
            </a:r>
            <a:r>
              <a:rPr lang="en-US" dirty="0" smtClean="0"/>
              <a:t>Relationship?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05000"/>
            <a:ext cx="87630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2"/>
            <a:r>
              <a:rPr lang="en-US" i="1" dirty="0"/>
              <a:t>A={1,2,3},   B={</a:t>
            </a:r>
            <a:r>
              <a:rPr lang="en-US" i="1" dirty="0" err="1"/>
              <a:t>a,b,c,d</a:t>
            </a:r>
            <a:r>
              <a:rPr lang="en-US" i="1" dirty="0" smtClean="0"/>
              <a:t>}</a:t>
            </a:r>
            <a:endParaRPr lang="en-US" i="1" dirty="0"/>
          </a:p>
          <a:p>
            <a:pPr lvl="2"/>
            <a:endParaRPr lang="en-US" dirty="0"/>
          </a:p>
        </p:txBody>
      </p:sp>
      <p:grpSp>
        <p:nvGrpSpPr>
          <p:cNvPr id="25605" name="Group 4"/>
          <p:cNvGrpSpPr>
            <a:grpSpLocks/>
          </p:cNvGrpSpPr>
          <p:nvPr/>
        </p:nvGrpSpPr>
        <p:grpSpPr bwMode="auto">
          <a:xfrm>
            <a:off x="7895319" y="2558143"/>
            <a:ext cx="3136900" cy="2320925"/>
            <a:chOff x="1144" y="2858"/>
            <a:chExt cx="1976" cy="1462"/>
          </a:xfrm>
        </p:grpSpPr>
        <p:sp>
          <p:nvSpPr>
            <p:cNvPr id="25611" name="Text Box 5"/>
            <p:cNvSpPr txBox="1">
              <a:spLocks noChangeArrowheads="1"/>
            </p:cNvSpPr>
            <p:nvPr/>
          </p:nvSpPr>
          <p:spPr bwMode="auto">
            <a:xfrm>
              <a:off x="1670" y="285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25612" name="Text Box 6"/>
            <p:cNvSpPr txBox="1">
              <a:spLocks noChangeArrowheads="1"/>
            </p:cNvSpPr>
            <p:nvPr/>
          </p:nvSpPr>
          <p:spPr bwMode="auto">
            <a:xfrm>
              <a:off x="1670" y="327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25613" name="Text Box 7"/>
            <p:cNvSpPr txBox="1">
              <a:spLocks noChangeArrowheads="1"/>
            </p:cNvSpPr>
            <p:nvPr/>
          </p:nvSpPr>
          <p:spPr bwMode="auto">
            <a:xfrm>
              <a:off x="1670" y="369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5614" name="Text Box 8"/>
            <p:cNvSpPr txBox="1">
              <a:spLocks noChangeArrowheads="1"/>
            </p:cNvSpPr>
            <p:nvPr/>
          </p:nvSpPr>
          <p:spPr bwMode="auto">
            <a:xfrm>
              <a:off x="2726" y="2858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</a:t>
              </a:r>
            </a:p>
          </p:txBody>
        </p:sp>
        <p:sp>
          <p:nvSpPr>
            <p:cNvPr id="25615" name="Text Box 9"/>
            <p:cNvSpPr txBox="1">
              <a:spLocks noChangeArrowheads="1"/>
            </p:cNvSpPr>
            <p:nvPr/>
          </p:nvSpPr>
          <p:spPr bwMode="auto">
            <a:xfrm>
              <a:off x="2726" y="322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</a:t>
              </a:r>
            </a:p>
          </p:txBody>
        </p:sp>
        <p:sp>
          <p:nvSpPr>
            <p:cNvPr id="25616" name="Text Box 10"/>
            <p:cNvSpPr txBox="1">
              <a:spLocks noChangeArrowheads="1"/>
            </p:cNvSpPr>
            <p:nvPr/>
          </p:nvSpPr>
          <p:spPr bwMode="auto">
            <a:xfrm>
              <a:off x="2726" y="3594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</a:t>
              </a:r>
            </a:p>
          </p:txBody>
        </p:sp>
        <p:sp>
          <p:nvSpPr>
            <p:cNvPr id="25617" name="Text Box 11"/>
            <p:cNvSpPr txBox="1">
              <a:spLocks noChangeArrowheads="1"/>
            </p:cNvSpPr>
            <p:nvPr/>
          </p:nvSpPr>
          <p:spPr bwMode="auto">
            <a:xfrm>
              <a:off x="2726" y="3962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d</a:t>
              </a:r>
            </a:p>
          </p:txBody>
        </p:sp>
        <p:sp>
          <p:nvSpPr>
            <p:cNvPr id="25618" name="Oval 12"/>
            <p:cNvSpPr>
              <a:spLocks noChangeArrowheads="1"/>
            </p:cNvSpPr>
            <p:nvPr/>
          </p:nvSpPr>
          <p:spPr bwMode="auto">
            <a:xfrm>
              <a:off x="1488" y="2880"/>
              <a:ext cx="576" cy="115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19" name="Oval 13"/>
            <p:cNvSpPr>
              <a:spLocks noChangeArrowheads="1"/>
            </p:cNvSpPr>
            <p:nvPr/>
          </p:nvSpPr>
          <p:spPr bwMode="auto">
            <a:xfrm>
              <a:off x="2544" y="2880"/>
              <a:ext cx="576" cy="14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23" name="Text Box 17"/>
            <p:cNvSpPr txBox="1">
              <a:spLocks noChangeArrowheads="1"/>
            </p:cNvSpPr>
            <p:nvPr/>
          </p:nvSpPr>
          <p:spPr bwMode="auto">
            <a:xfrm>
              <a:off x="1144" y="2858"/>
              <a:ext cx="363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A=</a:t>
              </a:r>
            </a:p>
          </p:txBody>
        </p:sp>
        <p:sp>
          <p:nvSpPr>
            <p:cNvPr id="25624" name="Text Box 18"/>
            <p:cNvSpPr txBox="1">
              <a:spLocks noChangeArrowheads="1"/>
            </p:cNvSpPr>
            <p:nvPr/>
          </p:nvSpPr>
          <p:spPr bwMode="auto">
            <a:xfrm>
              <a:off x="2296" y="2858"/>
              <a:ext cx="35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B=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6783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18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What is a </a:t>
            </a:r>
            <a:r>
              <a:rPr lang="en-US" dirty="0" smtClean="0"/>
              <a:t>Relationship?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05000"/>
            <a:ext cx="6945994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2"/>
            <a:r>
              <a:rPr lang="en-US" i="1" dirty="0"/>
              <a:t>A={1,2,3},   B={</a:t>
            </a:r>
            <a:r>
              <a:rPr lang="en-US" i="1" dirty="0" err="1"/>
              <a:t>a,b,c,d</a:t>
            </a:r>
            <a:r>
              <a:rPr lang="en-US" i="1" dirty="0" smtClean="0"/>
              <a:t>}</a:t>
            </a:r>
            <a:endParaRPr lang="en-US" i="1" dirty="0"/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 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lvl="2"/>
            <a:r>
              <a:rPr lang="en-US" i="1" dirty="0" smtClean="0"/>
              <a:t>A </a:t>
            </a:r>
            <a:r>
              <a:rPr lang="en-US" i="1" dirty="0">
                <a:sym typeface="Symbol" charset="2"/>
              </a:rPr>
              <a:t> B = {(1,a</a:t>
            </a:r>
            <a:r>
              <a:rPr lang="en-US" i="1" dirty="0" smtClean="0">
                <a:sym typeface="Symbol" charset="2"/>
              </a:rPr>
              <a:t>), (</a:t>
            </a:r>
            <a:r>
              <a:rPr lang="en-US" i="1" dirty="0">
                <a:sym typeface="Symbol" charset="2"/>
              </a:rPr>
              <a:t>1,b</a:t>
            </a:r>
            <a:r>
              <a:rPr lang="en-US" i="1" dirty="0" smtClean="0">
                <a:sym typeface="Symbol" charset="2"/>
              </a:rPr>
              <a:t>), (1,c), (1,d), (2,a), (2,b), (2,c), (2,d), (3,a), (3,b), (3,c), </a:t>
            </a:r>
            <a:r>
              <a:rPr lang="en-US" i="1" dirty="0">
                <a:sym typeface="Symbol" charset="2"/>
              </a:rPr>
              <a:t>(3,d)}</a:t>
            </a:r>
          </a:p>
          <a:p>
            <a:pPr lvl="2"/>
            <a:endParaRPr lang="en-US" i="1" dirty="0"/>
          </a:p>
        </p:txBody>
      </p:sp>
      <p:grpSp>
        <p:nvGrpSpPr>
          <p:cNvPr id="25605" name="Group 4"/>
          <p:cNvGrpSpPr>
            <a:grpSpLocks/>
          </p:cNvGrpSpPr>
          <p:nvPr/>
        </p:nvGrpSpPr>
        <p:grpSpPr bwMode="auto">
          <a:xfrm>
            <a:off x="7895319" y="2364468"/>
            <a:ext cx="3136900" cy="2514600"/>
            <a:chOff x="1144" y="2736"/>
            <a:chExt cx="1976" cy="1584"/>
          </a:xfrm>
        </p:grpSpPr>
        <p:sp>
          <p:nvSpPr>
            <p:cNvPr id="25611" name="Text Box 5"/>
            <p:cNvSpPr txBox="1">
              <a:spLocks noChangeArrowheads="1"/>
            </p:cNvSpPr>
            <p:nvPr/>
          </p:nvSpPr>
          <p:spPr bwMode="auto">
            <a:xfrm>
              <a:off x="1670" y="285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25612" name="Text Box 6"/>
            <p:cNvSpPr txBox="1">
              <a:spLocks noChangeArrowheads="1"/>
            </p:cNvSpPr>
            <p:nvPr/>
          </p:nvSpPr>
          <p:spPr bwMode="auto">
            <a:xfrm>
              <a:off x="1670" y="327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25613" name="Text Box 7"/>
            <p:cNvSpPr txBox="1">
              <a:spLocks noChangeArrowheads="1"/>
            </p:cNvSpPr>
            <p:nvPr/>
          </p:nvSpPr>
          <p:spPr bwMode="auto">
            <a:xfrm>
              <a:off x="1670" y="369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5614" name="Text Box 8"/>
            <p:cNvSpPr txBox="1">
              <a:spLocks noChangeArrowheads="1"/>
            </p:cNvSpPr>
            <p:nvPr/>
          </p:nvSpPr>
          <p:spPr bwMode="auto">
            <a:xfrm>
              <a:off x="2726" y="2858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</a:t>
              </a:r>
            </a:p>
          </p:txBody>
        </p:sp>
        <p:sp>
          <p:nvSpPr>
            <p:cNvPr id="25615" name="Text Box 9"/>
            <p:cNvSpPr txBox="1">
              <a:spLocks noChangeArrowheads="1"/>
            </p:cNvSpPr>
            <p:nvPr/>
          </p:nvSpPr>
          <p:spPr bwMode="auto">
            <a:xfrm>
              <a:off x="2726" y="322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</a:t>
              </a:r>
            </a:p>
          </p:txBody>
        </p:sp>
        <p:sp>
          <p:nvSpPr>
            <p:cNvPr id="25616" name="Text Box 10"/>
            <p:cNvSpPr txBox="1">
              <a:spLocks noChangeArrowheads="1"/>
            </p:cNvSpPr>
            <p:nvPr/>
          </p:nvSpPr>
          <p:spPr bwMode="auto">
            <a:xfrm>
              <a:off x="2726" y="3594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</a:t>
              </a:r>
            </a:p>
          </p:txBody>
        </p:sp>
        <p:sp>
          <p:nvSpPr>
            <p:cNvPr id="25617" name="Text Box 11"/>
            <p:cNvSpPr txBox="1">
              <a:spLocks noChangeArrowheads="1"/>
            </p:cNvSpPr>
            <p:nvPr/>
          </p:nvSpPr>
          <p:spPr bwMode="auto">
            <a:xfrm>
              <a:off x="2726" y="3962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d</a:t>
              </a:r>
            </a:p>
          </p:txBody>
        </p:sp>
        <p:sp>
          <p:nvSpPr>
            <p:cNvPr id="25618" name="Oval 12"/>
            <p:cNvSpPr>
              <a:spLocks noChangeArrowheads="1"/>
            </p:cNvSpPr>
            <p:nvPr/>
          </p:nvSpPr>
          <p:spPr bwMode="auto">
            <a:xfrm>
              <a:off x="1488" y="2880"/>
              <a:ext cx="576" cy="115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19" name="Oval 13"/>
            <p:cNvSpPr>
              <a:spLocks noChangeArrowheads="1"/>
            </p:cNvSpPr>
            <p:nvPr/>
          </p:nvSpPr>
          <p:spPr bwMode="auto">
            <a:xfrm>
              <a:off x="2544" y="2880"/>
              <a:ext cx="576" cy="14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23" name="Text Box 17"/>
            <p:cNvSpPr txBox="1">
              <a:spLocks noChangeArrowheads="1"/>
            </p:cNvSpPr>
            <p:nvPr/>
          </p:nvSpPr>
          <p:spPr bwMode="auto">
            <a:xfrm>
              <a:off x="1144" y="2858"/>
              <a:ext cx="363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A=</a:t>
              </a:r>
            </a:p>
          </p:txBody>
        </p:sp>
        <p:sp>
          <p:nvSpPr>
            <p:cNvPr id="25624" name="Text Box 18"/>
            <p:cNvSpPr txBox="1">
              <a:spLocks noChangeArrowheads="1"/>
            </p:cNvSpPr>
            <p:nvPr/>
          </p:nvSpPr>
          <p:spPr bwMode="auto">
            <a:xfrm>
              <a:off x="2297" y="2736"/>
              <a:ext cx="35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B=</a:t>
              </a:r>
            </a:p>
          </p:txBody>
        </p:sp>
      </p:grpSp>
      <p:cxnSp>
        <p:nvCxnSpPr>
          <p:cNvPr id="3" name="Straight Connector 2"/>
          <p:cNvCxnSpPr>
            <a:stCxn id="25611" idx="3"/>
            <a:endCxn id="25614" idx="1"/>
          </p:cNvCxnSpPr>
          <p:nvPr/>
        </p:nvCxnSpPr>
        <p:spPr bwMode="auto">
          <a:xfrm>
            <a:off x="9066894" y="2786743"/>
            <a:ext cx="1339850" cy="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>
            <a:stCxn id="25611" idx="3"/>
            <a:endCxn id="25615" idx="1"/>
          </p:cNvCxnSpPr>
          <p:nvPr/>
        </p:nvCxnSpPr>
        <p:spPr bwMode="auto">
          <a:xfrm>
            <a:off x="9066894" y="2786743"/>
            <a:ext cx="1339850" cy="5842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3" name="Straight Connector 22"/>
          <p:cNvCxnSpPr>
            <a:stCxn id="25611" idx="3"/>
            <a:endCxn id="25616" idx="1"/>
          </p:cNvCxnSpPr>
          <p:nvPr/>
        </p:nvCxnSpPr>
        <p:spPr bwMode="auto">
          <a:xfrm>
            <a:off x="9066894" y="2786743"/>
            <a:ext cx="1339850" cy="11684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>
            <a:stCxn id="25611" idx="3"/>
            <a:endCxn id="25617" idx="1"/>
          </p:cNvCxnSpPr>
          <p:nvPr/>
        </p:nvCxnSpPr>
        <p:spPr bwMode="auto">
          <a:xfrm>
            <a:off x="9066894" y="2786743"/>
            <a:ext cx="1339850" cy="17526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9" name="Straight Connector 28"/>
          <p:cNvCxnSpPr>
            <a:stCxn id="25612" idx="3"/>
            <a:endCxn id="25614" idx="1"/>
          </p:cNvCxnSpPr>
          <p:nvPr/>
        </p:nvCxnSpPr>
        <p:spPr bwMode="auto">
          <a:xfrm flipV="1">
            <a:off x="9066894" y="2786743"/>
            <a:ext cx="1339850" cy="66516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/>
          <p:cNvCxnSpPr>
            <a:stCxn id="25612" idx="3"/>
            <a:endCxn id="25615" idx="1"/>
          </p:cNvCxnSpPr>
          <p:nvPr/>
        </p:nvCxnSpPr>
        <p:spPr bwMode="auto">
          <a:xfrm flipV="1">
            <a:off x="9066894" y="3370943"/>
            <a:ext cx="1339850" cy="8096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/>
          <p:cNvCxnSpPr>
            <a:stCxn id="25612" idx="3"/>
            <a:endCxn id="25616" idx="1"/>
          </p:cNvCxnSpPr>
          <p:nvPr/>
        </p:nvCxnSpPr>
        <p:spPr bwMode="auto">
          <a:xfrm>
            <a:off x="9066894" y="3451906"/>
            <a:ext cx="1339850" cy="50323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>
            <a:stCxn id="25613" idx="3"/>
            <a:endCxn id="25614" idx="1"/>
          </p:cNvCxnSpPr>
          <p:nvPr/>
        </p:nvCxnSpPr>
        <p:spPr bwMode="auto">
          <a:xfrm flipV="1">
            <a:off x="9066894" y="2786743"/>
            <a:ext cx="1339850" cy="13303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>
            <a:stCxn id="25612" idx="3"/>
            <a:endCxn id="25617" idx="1"/>
          </p:cNvCxnSpPr>
          <p:nvPr/>
        </p:nvCxnSpPr>
        <p:spPr bwMode="auto">
          <a:xfrm>
            <a:off x="9066894" y="3451906"/>
            <a:ext cx="1339850" cy="108743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25613" idx="3"/>
            <a:endCxn id="25615" idx="1"/>
          </p:cNvCxnSpPr>
          <p:nvPr/>
        </p:nvCxnSpPr>
        <p:spPr bwMode="auto">
          <a:xfrm flipV="1">
            <a:off x="9066894" y="3370943"/>
            <a:ext cx="1339850" cy="7461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" name="Straight Connector 47"/>
          <p:cNvCxnSpPr>
            <a:stCxn id="25613" idx="3"/>
            <a:endCxn id="25616" idx="1"/>
          </p:cNvCxnSpPr>
          <p:nvPr/>
        </p:nvCxnSpPr>
        <p:spPr bwMode="auto">
          <a:xfrm flipV="1">
            <a:off x="9066894" y="3955143"/>
            <a:ext cx="1339850" cy="1619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>
            <a:stCxn id="25613" idx="3"/>
            <a:endCxn id="25617" idx="1"/>
          </p:cNvCxnSpPr>
          <p:nvPr/>
        </p:nvCxnSpPr>
        <p:spPr bwMode="auto">
          <a:xfrm>
            <a:off x="9066894" y="4117068"/>
            <a:ext cx="1339850" cy="42227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0" name="Group 2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1" name="Rectangle 3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693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19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What is a </a:t>
            </a:r>
            <a:r>
              <a:rPr lang="en-US" dirty="0" smtClean="0"/>
              <a:t>Relationship?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1" y="1905000"/>
            <a:ext cx="7266668" cy="4114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2"/>
            <a:r>
              <a:rPr lang="en-US" i="1" dirty="0"/>
              <a:t>A={1,2,3},   B={</a:t>
            </a:r>
            <a:r>
              <a:rPr lang="en-US" i="1" dirty="0" err="1"/>
              <a:t>a,b,c,d</a:t>
            </a:r>
            <a:r>
              <a:rPr lang="en-US" i="1" dirty="0"/>
              <a:t>},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 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lvl="2"/>
            <a:r>
              <a:rPr lang="en-US" i="1" dirty="0" smtClean="0"/>
              <a:t>A </a:t>
            </a:r>
            <a:r>
              <a:rPr lang="en-US" i="1" dirty="0">
                <a:sym typeface="Symbol" charset="2"/>
              </a:rPr>
              <a:t> B = {(1,a), (1,b), (1,c), (1,d), (2,a), (2,b), (2,c), (2,d), (3,a), (3,b), (3,c), (3,d)}</a:t>
            </a:r>
          </a:p>
          <a:p>
            <a:pPr lvl="3"/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b="1" dirty="0" smtClean="0"/>
              <a:t>We define a </a:t>
            </a:r>
            <a:r>
              <a:rPr lang="en-US" b="1" u="sng" dirty="0" smtClean="0"/>
              <a:t>relationship</a:t>
            </a:r>
            <a:r>
              <a:rPr lang="en-US" b="1" dirty="0" smtClean="0"/>
              <a:t> to be a subset of A x B</a:t>
            </a:r>
          </a:p>
          <a:p>
            <a:pPr lvl="2"/>
            <a:r>
              <a:rPr lang="en-US" i="1" dirty="0" smtClean="0"/>
              <a:t>R </a:t>
            </a:r>
            <a:r>
              <a:rPr lang="en-US" i="1" dirty="0"/>
              <a:t>= {(1,a), (2,c), (2,d), (3,b)}</a:t>
            </a:r>
          </a:p>
          <a:p>
            <a:pPr lvl="3"/>
            <a:endParaRPr lang="en-US" i="1" dirty="0"/>
          </a:p>
        </p:txBody>
      </p:sp>
      <p:grpSp>
        <p:nvGrpSpPr>
          <p:cNvPr id="25605" name="Group 4"/>
          <p:cNvGrpSpPr>
            <a:grpSpLocks/>
          </p:cNvGrpSpPr>
          <p:nvPr/>
        </p:nvGrpSpPr>
        <p:grpSpPr bwMode="auto">
          <a:xfrm>
            <a:off x="7895319" y="2364468"/>
            <a:ext cx="3136900" cy="2514600"/>
            <a:chOff x="1144" y="2736"/>
            <a:chExt cx="1976" cy="1584"/>
          </a:xfrm>
        </p:grpSpPr>
        <p:sp>
          <p:nvSpPr>
            <p:cNvPr id="25611" name="Text Box 5"/>
            <p:cNvSpPr txBox="1">
              <a:spLocks noChangeArrowheads="1"/>
            </p:cNvSpPr>
            <p:nvPr/>
          </p:nvSpPr>
          <p:spPr bwMode="auto">
            <a:xfrm>
              <a:off x="1670" y="285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25612" name="Text Box 6"/>
            <p:cNvSpPr txBox="1">
              <a:spLocks noChangeArrowheads="1"/>
            </p:cNvSpPr>
            <p:nvPr/>
          </p:nvSpPr>
          <p:spPr bwMode="auto">
            <a:xfrm>
              <a:off x="1670" y="327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25613" name="Text Box 7"/>
            <p:cNvSpPr txBox="1">
              <a:spLocks noChangeArrowheads="1"/>
            </p:cNvSpPr>
            <p:nvPr/>
          </p:nvSpPr>
          <p:spPr bwMode="auto">
            <a:xfrm>
              <a:off x="1670" y="369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5614" name="Text Box 8"/>
            <p:cNvSpPr txBox="1">
              <a:spLocks noChangeArrowheads="1"/>
            </p:cNvSpPr>
            <p:nvPr/>
          </p:nvSpPr>
          <p:spPr bwMode="auto">
            <a:xfrm>
              <a:off x="2726" y="2858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</a:t>
              </a:r>
            </a:p>
          </p:txBody>
        </p:sp>
        <p:sp>
          <p:nvSpPr>
            <p:cNvPr id="25615" name="Text Box 9"/>
            <p:cNvSpPr txBox="1">
              <a:spLocks noChangeArrowheads="1"/>
            </p:cNvSpPr>
            <p:nvPr/>
          </p:nvSpPr>
          <p:spPr bwMode="auto">
            <a:xfrm>
              <a:off x="2726" y="322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</a:t>
              </a:r>
            </a:p>
          </p:txBody>
        </p:sp>
        <p:sp>
          <p:nvSpPr>
            <p:cNvPr id="25616" name="Text Box 10"/>
            <p:cNvSpPr txBox="1">
              <a:spLocks noChangeArrowheads="1"/>
            </p:cNvSpPr>
            <p:nvPr/>
          </p:nvSpPr>
          <p:spPr bwMode="auto">
            <a:xfrm>
              <a:off x="2726" y="3594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</a:t>
              </a:r>
            </a:p>
          </p:txBody>
        </p:sp>
        <p:sp>
          <p:nvSpPr>
            <p:cNvPr id="25617" name="Text Box 11"/>
            <p:cNvSpPr txBox="1">
              <a:spLocks noChangeArrowheads="1"/>
            </p:cNvSpPr>
            <p:nvPr/>
          </p:nvSpPr>
          <p:spPr bwMode="auto">
            <a:xfrm>
              <a:off x="2726" y="3962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d</a:t>
              </a:r>
            </a:p>
          </p:txBody>
        </p:sp>
        <p:sp>
          <p:nvSpPr>
            <p:cNvPr id="25618" name="Oval 12"/>
            <p:cNvSpPr>
              <a:spLocks noChangeArrowheads="1"/>
            </p:cNvSpPr>
            <p:nvPr/>
          </p:nvSpPr>
          <p:spPr bwMode="auto">
            <a:xfrm>
              <a:off x="1488" y="2880"/>
              <a:ext cx="576" cy="115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19" name="Oval 13"/>
            <p:cNvSpPr>
              <a:spLocks noChangeArrowheads="1"/>
            </p:cNvSpPr>
            <p:nvPr/>
          </p:nvSpPr>
          <p:spPr bwMode="auto">
            <a:xfrm>
              <a:off x="2544" y="2880"/>
              <a:ext cx="576" cy="14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23" name="Text Box 17"/>
            <p:cNvSpPr txBox="1">
              <a:spLocks noChangeArrowheads="1"/>
            </p:cNvSpPr>
            <p:nvPr/>
          </p:nvSpPr>
          <p:spPr bwMode="auto">
            <a:xfrm>
              <a:off x="1144" y="2858"/>
              <a:ext cx="363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A=</a:t>
              </a:r>
            </a:p>
          </p:txBody>
        </p:sp>
        <p:sp>
          <p:nvSpPr>
            <p:cNvPr id="25624" name="Text Box 18"/>
            <p:cNvSpPr txBox="1">
              <a:spLocks noChangeArrowheads="1"/>
            </p:cNvSpPr>
            <p:nvPr/>
          </p:nvSpPr>
          <p:spPr bwMode="auto">
            <a:xfrm>
              <a:off x="2297" y="2736"/>
              <a:ext cx="35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B=</a:t>
              </a:r>
            </a:p>
          </p:txBody>
        </p:sp>
      </p:grpSp>
      <p:cxnSp>
        <p:nvCxnSpPr>
          <p:cNvPr id="3" name="Straight Connector 2"/>
          <p:cNvCxnSpPr>
            <a:stCxn id="25611" idx="3"/>
            <a:endCxn id="25614" idx="1"/>
          </p:cNvCxnSpPr>
          <p:nvPr/>
        </p:nvCxnSpPr>
        <p:spPr bwMode="auto">
          <a:xfrm>
            <a:off x="9066894" y="2786743"/>
            <a:ext cx="133985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25612" idx="3"/>
            <a:endCxn id="25616" idx="1"/>
          </p:cNvCxnSpPr>
          <p:nvPr/>
        </p:nvCxnSpPr>
        <p:spPr bwMode="auto">
          <a:xfrm>
            <a:off x="9066894" y="3451906"/>
            <a:ext cx="1339850" cy="5032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25612" idx="3"/>
            <a:endCxn id="25617" idx="1"/>
          </p:cNvCxnSpPr>
          <p:nvPr/>
        </p:nvCxnSpPr>
        <p:spPr bwMode="auto">
          <a:xfrm>
            <a:off x="9066894" y="3451906"/>
            <a:ext cx="1339850" cy="10874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25613" idx="3"/>
            <a:endCxn id="25615" idx="1"/>
          </p:cNvCxnSpPr>
          <p:nvPr/>
        </p:nvCxnSpPr>
        <p:spPr bwMode="auto">
          <a:xfrm flipV="1">
            <a:off x="9066894" y="3370943"/>
            <a:ext cx="1339850" cy="74612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3" name="Rectangle 2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187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E/R Basics: Entities &amp; Relations</a:t>
            </a:r>
            <a:endParaRPr lang="en-US" dirty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ACTIVITY: Crayon time!</a:t>
            </a:r>
          </a:p>
          <a:p>
            <a:pPr lvl="1"/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E/R Design considerations</a:t>
            </a:r>
          </a:p>
          <a:p>
            <a:pPr lvl="1"/>
            <a:r>
              <a:rPr lang="en-US" dirty="0" smtClean="0">
                <a:latin typeface="+mj-lt"/>
              </a:rPr>
              <a:t>ACTIVITY</a:t>
            </a:r>
            <a:r>
              <a:rPr lang="en-US" dirty="0" smtClean="0">
                <a:latin typeface="+mj-lt"/>
              </a:rPr>
              <a:t>: Crayon time pt. II</a:t>
            </a:r>
          </a:p>
          <a:p>
            <a:pPr lvl="1"/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Advanced E/R Concepts</a:t>
            </a:r>
          </a:p>
          <a:p>
            <a:pPr lvl="1"/>
            <a:r>
              <a:rPr lang="en-US" dirty="0" smtClean="0">
                <a:latin typeface="+mj-lt"/>
              </a:rPr>
              <a:t>ACTIVITY: E/R Translation</a:t>
            </a:r>
          </a:p>
          <a:p>
            <a:pPr marL="457200" lvl="1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43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20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What is a </a:t>
            </a:r>
            <a:r>
              <a:rPr lang="en-US" dirty="0" smtClean="0"/>
              <a:t>Relationship?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04999"/>
            <a:ext cx="6945994" cy="446774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</a:t>
            </a:r>
            <a:r>
              <a:rPr lang="en-US" u="sng" dirty="0" smtClean="0"/>
              <a:t>relationship</a:t>
            </a:r>
            <a:r>
              <a:rPr lang="en-US" dirty="0" smtClean="0"/>
              <a:t> is a subset of A x B</a:t>
            </a:r>
          </a:p>
          <a:p>
            <a:pPr lvl="1"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b="1" dirty="0"/>
              <a:t>M</a:t>
            </a:r>
            <a:r>
              <a:rPr lang="en-US" b="1" dirty="0" smtClean="0"/>
              <a:t>akes</a:t>
            </a:r>
            <a:r>
              <a:rPr lang="en-US" dirty="0" smtClean="0"/>
              <a:t> </a:t>
            </a:r>
            <a:r>
              <a:rPr lang="en-US" dirty="0"/>
              <a:t>is </a:t>
            </a:r>
            <a:r>
              <a:rPr lang="en-US" dirty="0" smtClean="0"/>
              <a:t>relationship- it is a </a:t>
            </a:r>
            <a:r>
              <a:rPr lang="en-US" b="1" i="1" dirty="0"/>
              <a:t>subset</a:t>
            </a:r>
            <a:r>
              <a:rPr lang="en-US" dirty="0"/>
              <a:t> of </a:t>
            </a:r>
            <a:r>
              <a:rPr lang="en-US" b="1" dirty="0"/>
              <a:t>Product </a:t>
            </a:r>
            <a:r>
              <a:rPr lang="en-US" b="1" dirty="0">
                <a:sym typeface="Symbol" charset="2"/>
              </a:rPr>
              <a:t></a:t>
            </a:r>
            <a:r>
              <a:rPr lang="en-US" b="1" dirty="0"/>
              <a:t> Company</a:t>
            </a:r>
            <a:r>
              <a:rPr lang="en-US" dirty="0" smtClean="0"/>
              <a:t>:</a:t>
            </a:r>
          </a:p>
        </p:txBody>
      </p:sp>
      <p:grpSp>
        <p:nvGrpSpPr>
          <p:cNvPr id="25605" name="Group 4"/>
          <p:cNvGrpSpPr>
            <a:grpSpLocks/>
          </p:cNvGrpSpPr>
          <p:nvPr/>
        </p:nvGrpSpPr>
        <p:grpSpPr bwMode="auto">
          <a:xfrm>
            <a:off x="7895319" y="2364468"/>
            <a:ext cx="3136900" cy="2514600"/>
            <a:chOff x="1144" y="2736"/>
            <a:chExt cx="1976" cy="1584"/>
          </a:xfrm>
        </p:grpSpPr>
        <p:sp>
          <p:nvSpPr>
            <p:cNvPr id="25611" name="Text Box 5"/>
            <p:cNvSpPr txBox="1">
              <a:spLocks noChangeArrowheads="1"/>
            </p:cNvSpPr>
            <p:nvPr/>
          </p:nvSpPr>
          <p:spPr bwMode="auto">
            <a:xfrm>
              <a:off x="1670" y="285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25612" name="Text Box 6"/>
            <p:cNvSpPr txBox="1">
              <a:spLocks noChangeArrowheads="1"/>
            </p:cNvSpPr>
            <p:nvPr/>
          </p:nvSpPr>
          <p:spPr bwMode="auto">
            <a:xfrm>
              <a:off x="1670" y="327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25613" name="Text Box 7"/>
            <p:cNvSpPr txBox="1">
              <a:spLocks noChangeArrowheads="1"/>
            </p:cNvSpPr>
            <p:nvPr/>
          </p:nvSpPr>
          <p:spPr bwMode="auto">
            <a:xfrm>
              <a:off x="1670" y="369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5614" name="Text Box 8"/>
            <p:cNvSpPr txBox="1">
              <a:spLocks noChangeArrowheads="1"/>
            </p:cNvSpPr>
            <p:nvPr/>
          </p:nvSpPr>
          <p:spPr bwMode="auto">
            <a:xfrm>
              <a:off x="2726" y="2858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</a:t>
              </a:r>
            </a:p>
          </p:txBody>
        </p:sp>
        <p:sp>
          <p:nvSpPr>
            <p:cNvPr id="25615" name="Text Box 9"/>
            <p:cNvSpPr txBox="1">
              <a:spLocks noChangeArrowheads="1"/>
            </p:cNvSpPr>
            <p:nvPr/>
          </p:nvSpPr>
          <p:spPr bwMode="auto">
            <a:xfrm>
              <a:off x="2726" y="322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</a:t>
              </a:r>
            </a:p>
          </p:txBody>
        </p:sp>
        <p:sp>
          <p:nvSpPr>
            <p:cNvPr id="25616" name="Text Box 10"/>
            <p:cNvSpPr txBox="1">
              <a:spLocks noChangeArrowheads="1"/>
            </p:cNvSpPr>
            <p:nvPr/>
          </p:nvSpPr>
          <p:spPr bwMode="auto">
            <a:xfrm>
              <a:off x="2726" y="3594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</a:t>
              </a:r>
            </a:p>
          </p:txBody>
        </p:sp>
        <p:sp>
          <p:nvSpPr>
            <p:cNvPr id="25617" name="Text Box 11"/>
            <p:cNvSpPr txBox="1">
              <a:spLocks noChangeArrowheads="1"/>
            </p:cNvSpPr>
            <p:nvPr/>
          </p:nvSpPr>
          <p:spPr bwMode="auto">
            <a:xfrm>
              <a:off x="2726" y="3962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d</a:t>
              </a:r>
            </a:p>
          </p:txBody>
        </p:sp>
        <p:sp>
          <p:nvSpPr>
            <p:cNvPr id="25618" name="Oval 12"/>
            <p:cNvSpPr>
              <a:spLocks noChangeArrowheads="1"/>
            </p:cNvSpPr>
            <p:nvPr/>
          </p:nvSpPr>
          <p:spPr bwMode="auto">
            <a:xfrm>
              <a:off x="1488" y="2880"/>
              <a:ext cx="576" cy="115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19" name="Oval 13"/>
            <p:cNvSpPr>
              <a:spLocks noChangeArrowheads="1"/>
            </p:cNvSpPr>
            <p:nvPr/>
          </p:nvSpPr>
          <p:spPr bwMode="auto">
            <a:xfrm>
              <a:off x="2544" y="2880"/>
              <a:ext cx="576" cy="14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23" name="Text Box 17"/>
            <p:cNvSpPr txBox="1">
              <a:spLocks noChangeArrowheads="1"/>
            </p:cNvSpPr>
            <p:nvPr/>
          </p:nvSpPr>
          <p:spPr bwMode="auto">
            <a:xfrm>
              <a:off x="1144" y="2858"/>
              <a:ext cx="363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A=</a:t>
              </a:r>
            </a:p>
          </p:txBody>
        </p:sp>
        <p:sp>
          <p:nvSpPr>
            <p:cNvPr id="25624" name="Text Box 18"/>
            <p:cNvSpPr txBox="1">
              <a:spLocks noChangeArrowheads="1"/>
            </p:cNvSpPr>
            <p:nvPr/>
          </p:nvSpPr>
          <p:spPr bwMode="auto">
            <a:xfrm>
              <a:off x="2297" y="2736"/>
              <a:ext cx="35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B=</a:t>
              </a:r>
            </a:p>
          </p:txBody>
        </p:sp>
      </p:grpSp>
      <p:cxnSp>
        <p:nvCxnSpPr>
          <p:cNvPr id="3" name="Straight Connector 2"/>
          <p:cNvCxnSpPr>
            <a:stCxn id="25611" idx="3"/>
            <a:endCxn id="25614" idx="1"/>
          </p:cNvCxnSpPr>
          <p:nvPr/>
        </p:nvCxnSpPr>
        <p:spPr bwMode="auto">
          <a:xfrm>
            <a:off x="9066894" y="2786743"/>
            <a:ext cx="1339850" cy="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/>
          <p:cNvCxnSpPr>
            <a:stCxn id="25612" idx="3"/>
            <a:endCxn id="25616" idx="1"/>
          </p:cNvCxnSpPr>
          <p:nvPr/>
        </p:nvCxnSpPr>
        <p:spPr bwMode="auto">
          <a:xfrm>
            <a:off x="9066894" y="3451906"/>
            <a:ext cx="1339850" cy="50323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>
            <a:stCxn id="25612" idx="3"/>
            <a:endCxn id="25617" idx="1"/>
          </p:cNvCxnSpPr>
          <p:nvPr/>
        </p:nvCxnSpPr>
        <p:spPr bwMode="auto">
          <a:xfrm>
            <a:off x="9066894" y="3451906"/>
            <a:ext cx="1339850" cy="108743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25613" idx="3"/>
            <a:endCxn id="25615" idx="1"/>
          </p:cNvCxnSpPr>
          <p:nvPr/>
        </p:nvCxnSpPr>
        <p:spPr bwMode="auto">
          <a:xfrm flipV="1">
            <a:off x="9066894" y="3370943"/>
            <a:ext cx="1339850" cy="7461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AutoShape 19"/>
          <p:cNvSpPr>
            <a:spLocks noChangeAspect="1" noChangeArrowheads="1"/>
          </p:cNvSpPr>
          <p:nvPr/>
        </p:nvSpPr>
        <p:spPr bwMode="auto">
          <a:xfrm>
            <a:off x="4422664" y="5265519"/>
            <a:ext cx="746125" cy="671512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23" name="Rectangle 20"/>
          <p:cNvSpPr>
            <a:spLocks noChangeAspect="1" noChangeArrowheads="1"/>
          </p:cNvSpPr>
          <p:nvPr/>
        </p:nvSpPr>
        <p:spPr bwMode="auto">
          <a:xfrm>
            <a:off x="5767276" y="5414744"/>
            <a:ext cx="1082675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24" name="Rectangle 21"/>
          <p:cNvSpPr>
            <a:spLocks noChangeAspect="1" noChangeArrowheads="1"/>
          </p:cNvSpPr>
          <p:nvPr/>
        </p:nvSpPr>
        <p:spPr bwMode="auto">
          <a:xfrm>
            <a:off x="3039951" y="5602069"/>
            <a:ext cx="1046163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26" name="Line 22"/>
          <p:cNvSpPr>
            <a:spLocks noChangeAspect="1" noChangeShapeType="1"/>
          </p:cNvSpPr>
          <p:nvPr/>
        </p:nvSpPr>
        <p:spPr bwMode="auto">
          <a:xfrm>
            <a:off x="5168789" y="5602069"/>
            <a:ext cx="59848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med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" name="Line 23"/>
          <p:cNvSpPr>
            <a:spLocks noChangeAspect="1" noChangeShapeType="1"/>
          </p:cNvSpPr>
          <p:nvPr/>
        </p:nvSpPr>
        <p:spPr bwMode="auto">
          <a:xfrm flipH="1">
            <a:off x="4086113" y="5602070"/>
            <a:ext cx="336550" cy="1492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849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21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475006" y="2270235"/>
            <a:ext cx="7236553" cy="1574970"/>
            <a:chOff x="1849016" y="2994219"/>
            <a:chExt cx="8514183" cy="1853034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9" idx="5"/>
              <a:endCxn id="6" idx="1"/>
            </p:cNvCxnSpPr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7" idx="5"/>
              <a:endCxn id="6" idx="0"/>
            </p:cNvCxnSpPr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>
              <a:stCxn id="8" idx="4"/>
              <a:endCxn id="6" idx="0"/>
            </p:cNvCxnSpPr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15" name="Straight Connector 14"/>
            <p:cNvCxnSpPr>
              <a:stCxn id="14" idx="4"/>
              <a:endCxn id="13" idx="0"/>
            </p:cNvCxnSpPr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>
              <a:stCxn id="6" idx="3"/>
              <a:endCxn id="5" idx="1"/>
            </p:cNvCxnSpPr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>
              <a:stCxn id="5" idx="3"/>
              <a:endCxn id="13" idx="1"/>
            </p:cNvCxnSpPr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TextBox 20"/>
          <p:cNvSpPr txBox="1"/>
          <p:nvPr/>
        </p:nvSpPr>
        <p:spPr>
          <a:xfrm>
            <a:off x="2840556" y="483144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494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4054452"/>
              </p:ext>
            </p:extLst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967505"/>
              </p:ext>
            </p:extLst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>
              <a:stCxn id="41" idx="5"/>
              <a:endCxn id="38" idx="1"/>
            </p:cNvCxnSpPr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>
              <a:stCxn id="39" idx="5"/>
              <a:endCxn id="38" idx="0"/>
            </p:cNvCxnSpPr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>
              <a:stCxn id="40" idx="4"/>
              <a:endCxn id="38" idx="0"/>
            </p:cNvCxnSpPr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>
              <a:stCxn id="46" idx="4"/>
              <a:endCxn id="45" idx="0"/>
            </p:cNvCxnSpPr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>
              <a:stCxn id="38" idx="3"/>
              <a:endCxn id="37" idx="1"/>
            </p:cNvCxnSpPr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>
              <a:stCxn id="37" idx="3"/>
              <a:endCxn id="45" idx="1"/>
            </p:cNvCxnSpPr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0943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23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4054452"/>
              </p:ext>
            </p:extLst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967505"/>
              </p:ext>
            </p:extLst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6096000" y="2131519"/>
            <a:ext cx="746234" cy="53602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21004"/>
              </p:ext>
            </p:extLst>
          </p:nvPr>
        </p:nvGraphicFramePr>
        <p:xfrm>
          <a:off x="7346061" y="1724948"/>
          <a:ext cx="4436035" cy="237915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  <a:gridCol w="1250732"/>
                <a:gridCol w="861847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333982" y="1310238"/>
                <a:ext cx="25565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2"/>
                    </a:solidFill>
                  </a:rPr>
                  <a:t>Company C 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  </m:t>
                    </m:r>
                  </m:oMath>
                </a14:m>
                <a:r>
                  <a:rPr lang="en-US" b="1" dirty="0" smtClean="0">
                    <a:solidFill>
                      <a:schemeClr val="accent2"/>
                    </a:solidFill>
                  </a:rPr>
                  <a:t>Product P</a:t>
                </a:r>
                <a:endParaRPr lang="en-US" b="1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982" y="1310238"/>
                <a:ext cx="2556597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1909" t="-96721" r="-1193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/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095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24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4054452"/>
              </p:ext>
            </p:extLst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967505"/>
              </p:ext>
            </p:extLst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6096000" y="2131519"/>
            <a:ext cx="746234" cy="53602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21004"/>
              </p:ext>
            </p:extLst>
          </p:nvPr>
        </p:nvGraphicFramePr>
        <p:xfrm>
          <a:off x="7346061" y="1724948"/>
          <a:ext cx="4436035" cy="237915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  <a:gridCol w="1250732"/>
                <a:gridCol w="861847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2"/>
                    </a:solidFill>
                  </a:rPr>
                  <a:t>Company C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  </m:t>
                    </m:r>
                  </m:oMath>
                </a14:m>
                <a:r>
                  <a:rPr lang="en-US" b="1" dirty="0" smtClean="0">
                    <a:solidFill>
                      <a:schemeClr val="accent2"/>
                    </a:solidFill>
                  </a:rPr>
                  <a:t>Product P</a:t>
                </a:r>
                <a:endParaRPr lang="en-US" b="1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1909" t="-96721" r="-1193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wn Arrow 22"/>
          <p:cNvSpPr/>
          <p:nvPr/>
        </p:nvSpPr>
        <p:spPr>
          <a:xfrm>
            <a:off x="9348617" y="4298731"/>
            <a:ext cx="430922" cy="450609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905005"/>
              </p:ext>
            </p:extLst>
          </p:nvPr>
        </p:nvGraphicFramePr>
        <p:xfrm>
          <a:off x="8410537" y="5164365"/>
          <a:ext cx="2323456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8398458" y="4749655"/>
            <a:ext cx="811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Makes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/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2693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Relationship?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62438"/>
            <a:ext cx="7760090" cy="4114800"/>
          </a:xfrm>
        </p:spPr>
        <p:txBody>
          <a:bodyPr/>
          <a:lstStyle/>
          <a:p>
            <a:r>
              <a:rPr lang="en-US" dirty="0" smtClean="0"/>
              <a:t>There can only be </a:t>
            </a:r>
            <a:r>
              <a:rPr lang="en-US" b="1" dirty="0" smtClean="0"/>
              <a:t>one relationship for every unique combination of entities</a:t>
            </a:r>
          </a:p>
          <a:p>
            <a:endParaRPr lang="en-US" dirty="0" smtClean="0"/>
          </a:p>
          <a:p>
            <a:r>
              <a:rPr lang="en-US" dirty="0" smtClean="0"/>
              <a:t>This also means that </a:t>
            </a:r>
            <a:r>
              <a:rPr lang="en-US" u="sng" dirty="0" smtClean="0"/>
              <a:t>the relationship is uniquely determined by the keys of its entities</a:t>
            </a:r>
          </a:p>
          <a:p>
            <a:endParaRPr lang="en-US" i="1" dirty="0" smtClean="0"/>
          </a:p>
          <a:p>
            <a:r>
              <a:rPr lang="en-US" i="1" dirty="0" smtClean="0"/>
              <a:t>Example: the key for Makes (to right) is </a:t>
            </a:r>
            <a:br>
              <a:rPr lang="en-US" i="1" dirty="0" smtClean="0"/>
            </a:br>
            <a:r>
              <a:rPr lang="en-US" i="1" dirty="0" smtClean="0"/>
              <a:t>	{</a:t>
            </a:r>
            <a:r>
              <a:rPr lang="en-US" i="1" dirty="0" err="1" smtClean="0"/>
              <a:t>Product.name</a:t>
            </a:r>
            <a:r>
              <a:rPr lang="en-US" i="1" dirty="0" smtClean="0"/>
              <a:t>, </a:t>
            </a:r>
            <a:r>
              <a:rPr lang="en-US" i="1" dirty="0" err="1" smtClean="0"/>
              <a:t>Company.name</a:t>
            </a:r>
            <a:r>
              <a:rPr lang="en-US" i="1" dirty="0" smtClean="0"/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5" name="AutoShape 8"/>
          <p:cNvSpPr>
            <a:spLocks noChangeArrowheads="1"/>
          </p:cNvSpPr>
          <p:nvPr/>
        </p:nvSpPr>
        <p:spPr bwMode="auto">
          <a:xfrm>
            <a:off x="9540614" y="5465433"/>
            <a:ext cx="831479" cy="3118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8674490" y="5500078"/>
            <a:ext cx="554319" cy="2425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17" name="Oval 12"/>
          <p:cNvSpPr>
            <a:spLocks noChangeArrowheads="1"/>
          </p:cNvSpPr>
          <p:nvPr/>
        </p:nvSpPr>
        <p:spPr bwMode="auto">
          <a:xfrm>
            <a:off x="8154816" y="4980404"/>
            <a:ext cx="658254" cy="3118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18" name="Oval 13"/>
          <p:cNvSpPr>
            <a:spLocks noChangeArrowheads="1"/>
          </p:cNvSpPr>
          <p:nvPr/>
        </p:nvSpPr>
        <p:spPr bwMode="auto">
          <a:xfrm>
            <a:off x="8882360" y="5015049"/>
            <a:ext cx="658254" cy="3118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19" name="Oval 16"/>
          <p:cNvSpPr>
            <a:spLocks noChangeArrowheads="1"/>
          </p:cNvSpPr>
          <p:nvPr/>
        </p:nvSpPr>
        <p:spPr bwMode="auto">
          <a:xfrm>
            <a:off x="7669786" y="5257564"/>
            <a:ext cx="658254" cy="3118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price</a:t>
            </a:r>
          </a:p>
        </p:txBody>
      </p:sp>
      <p:cxnSp>
        <p:nvCxnSpPr>
          <p:cNvPr id="20" name="Straight Connector 19"/>
          <p:cNvCxnSpPr>
            <a:stCxn id="21" idx="5"/>
            <a:endCxn id="18" idx="1"/>
          </p:cNvCxnSpPr>
          <p:nvPr/>
        </p:nvCxnSpPr>
        <p:spPr bwMode="auto">
          <a:xfrm rot="16200000" flipH="1">
            <a:off x="8404251" y="5351096"/>
            <a:ext cx="97630" cy="44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>
            <a:stCxn id="19" idx="5"/>
            <a:endCxn id="18" idx="0"/>
          </p:cNvCxnSpPr>
          <p:nvPr/>
        </p:nvCxnSpPr>
        <p:spPr bwMode="auto">
          <a:xfrm rot="16200000" flipH="1">
            <a:off x="8707395" y="5255822"/>
            <a:ext cx="253533" cy="23497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>
            <a:stCxn id="20" idx="4"/>
            <a:endCxn id="18" idx="0"/>
          </p:cNvCxnSpPr>
          <p:nvPr/>
        </p:nvCxnSpPr>
        <p:spPr bwMode="auto">
          <a:xfrm rot="5400000">
            <a:off x="8994956" y="5283547"/>
            <a:ext cx="173225" cy="25983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10649253" y="5500078"/>
            <a:ext cx="816019" cy="2771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24" name="Oval 12"/>
          <p:cNvSpPr>
            <a:spLocks noChangeArrowheads="1"/>
          </p:cNvSpPr>
          <p:nvPr/>
        </p:nvSpPr>
        <p:spPr bwMode="auto">
          <a:xfrm>
            <a:off x="10822478" y="4807179"/>
            <a:ext cx="658254" cy="3118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25" name="Straight Connector 24"/>
          <p:cNvCxnSpPr>
            <a:stCxn id="26" idx="5"/>
            <a:endCxn id="25" idx="0"/>
          </p:cNvCxnSpPr>
          <p:nvPr/>
        </p:nvCxnSpPr>
        <p:spPr bwMode="auto">
          <a:xfrm rot="5400000">
            <a:off x="11054591" y="5170336"/>
            <a:ext cx="426757" cy="23272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>
            <a:stCxn id="18" idx="3"/>
            <a:endCxn id="17" idx="1"/>
          </p:cNvCxnSpPr>
          <p:nvPr/>
        </p:nvCxnSpPr>
        <p:spPr bwMode="auto">
          <a:xfrm>
            <a:off x="9228809" y="5621336"/>
            <a:ext cx="311805" cy="72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Straight Connector 26"/>
          <p:cNvCxnSpPr>
            <a:stCxn id="17" idx="3"/>
            <a:endCxn id="25" idx="1"/>
          </p:cNvCxnSpPr>
          <p:nvPr/>
        </p:nvCxnSpPr>
        <p:spPr bwMode="auto">
          <a:xfrm>
            <a:off x="10372093" y="5621336"/>
            <a:ext cx="277160" cy="5196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8" name="Oval 13"/>
          <p:cNvSpPr>
            <a:spLocks noChangeArrowheads="1"/>
          </p:cNvSpPr>
          <p:nvPr/>
        </p:nvSpPr>
        <p:spPr bwMode="auto">
          <a:xfrm>
            <a:off x="9713839" y="4737889"/>
            <a:ext cx="658254" cy="3118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since</a:t>
            </a:r>
          </a:p>
        </p:txBody>
      </p:sp>
      <p:cxnSp>
        <p:nvCxnSpPr>
          <p:cNvPr id="29" name="Straight Connector 28"/>
          <p:cNvCxnSpPr>
            <a:endCxn id="17" idx="0"/>
          </p:cNvCxnSpPr>
          <p:nvPr/>
        </p:nvCxnSpPr>
        <p:spPr bwMode="auto">
          <a:xfrm rot="5400000">
            <a:off x="9791790" y="5214257"/>
            <a:ext cx="415740" cy="8661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0" name="Group 2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1" name="Rectangle 3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31" name="TextBox 130"/>
          <p:cNvSpPr txBox="1"/>
          <p:nvPr/>
        </p:nvSpPr>
        <p:spPr>
          <a:xfrm>
            <a:off x="4289736" y="6054398"/>
            <a:ext cx="361252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Why does this make sense?</a:t>
            </a:r>
            <a:endParaRPr lang="en-US" sz="2400">
              <a:latin typeface="+mj-lt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9100015" y="1690688"/>
            <a:ext cx="2499275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This follows from our mathematical definition of a relationship- it’s a SET!</a:t>
            </a:r>
            <a:endParaRPr lang="en-US" sz="20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3" name="TextBox 132"/>
              <p:cNvSpPr txBox="1"/>
              <p:nvPr/>
            </p:nvSpPr>
            <p:spPr>
              <a:xfrm>
                <a:off x="8071317" y="3928025"/>
                <a:ext cx="33157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Key</a:t>
                </a:r>
                <a:r>
                  <a:rPr lang="en-US" baseline="-25000" dirty="0" err="1" smtClean="0"/>
                  <a:t>Makes</a:t>
                </a:r>
                <a:r>
                  <a:rPr lang="en-US" dirty="0" smtClean="0"/>
                  <a:t> = </a:t>
                </a:r>
                <a:r>
                  <a:rPr lang="en-US" dirty="0" err="1" smtClean="0"/>
                  <a:t>Key</a:t>
                </a:r>
                <a:r>
                  <a:rPr lang="en-US" baseline="-25000" dirty="0" err="1" smtClean="0"/>
                  <a:t>Product</a:t>
                </a:r>
                <a:r>
                  <a:rPr lang="en-US" dirty="0" smtClean="0"/>
                  <a:t> 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∪</m:t>
                    </m:r>
                  </m:oMath>
                </a14:m>
                <a:r>
                  <a:rPr lang="en-US" dirty="0" smtClean="0"/>
                  <a:t>   Key</a:t>
                </a:r>
                <a:r>
                  <a:rPr lang="en-US" baseline="-25000" dirty="0" smtClean="0"/>
                  <a:t>Company</a:t>
                </a:r>
                <a:endParaRPr lang="en-US" dirty="0"/>
              </a:p>
            </p:txBody>
          </p:sp>
        </mc:Choice>
        <mc:Fallback xmlns="">
          <p:sp>
            <p:nvSpPr>
              <p:cNvPr id="133" name="TextBox 1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1317" y="3928025"/>
                <a:ext cx="3315716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1471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5" name="Straight Arrow Connector 134"/>
          <p:cNvCxnSpPr/>
          <p:nvPr/>
        </p:nvCxnSpPr>
        <p:spPr>
          <a:xfrm flipH="1">
            <a:off x="8610600" y="4297357"/>
            <a:ext cx="850641" cy="596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>
            <a:off x="10822478" y="4297357"/>
            <a:ext cx="234784" cy="4405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711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52507"/>
            <a:ext cx="10363200" cy="1143000"/>
          </a:xfrm>
        </p:spPr>
        <p:txBody>
          <a:bodyPr/>
          <a:lstStyle/>
          <a:p>
            <a:r>
              <a:rPr lang="en-US" dirty="0" smtClean="0"/>
              <a:t>Relationships and attributes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AutoShape 8"/>
          <p:cNvSpPr>
            <a:spLocks noChangeArrowheads="1"/>
          </p:cNvSpPr>
          <p:nvPr/>
        </p:nvSpPr>
        <p:spPr bwMode="auto">
          <a:xfrm>
            <a:off x="5791200" y="3871255"/>
            <a:ext cx="1828800" cy="6858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886200" y="3947455"/>
            <a:ext cx="1219200" cy="533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743200" y="2804455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8" name="Oval 13"/>
          <p:cNvSpPr>
            <a:spLocks noChangeArrowheads="1"/>
          </p:cNvSpPr>
          <p:nvPr/>
        </p:nvSpPr>
        <p:spPr bwMode="auto">
          <a:xfrm>
            <a:off x="4343400" y="2880655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9" name="Oval 16"/>
          <p:cNvSpPr>
            <a:spLocks noChangeArrowheads="1"/>
          </p:cNvSpPr>
          <p:nvPr/>
        </p:nvSpPr>
        <p:spPr bwMode="auto">
          <a:xfrm>
            <a:off x="1676400" y="3414055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price</a:t>
            </a:r>
          </a:p>
        </p:txBody>
      </p:sp>
      <p:cxnSp>
        <p:nvCxnSpPr>
          <p:cNvPr id="10" name="Straight Connector 9"/>
          <p:cNvCxnSpPr>
            <a:stCxn id="9" idx="5"/>
            <a:endCxn id="6" idx="1"/>
          </p:cNvCxnSpPr>
          <p:nvPr/>
        </p:nvCxnSpPr>
        <p:spPr bwMode="auto">
          <a:xfrm rot="16200000" flipH="1">
            <a:off x="3291822" y="3619775"/>
            <a:ext cx="214733" cy="97402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/>
          <p:cNvCxnSpPr>
            <a:stCxn id="7" idx="5"/>
            <a:endCxn id="6" idx="0"/>
          </p:cNvCxnSpPr>
          <p:nvPr/>
        </p:nvCxnSpPr>
        <p:spPr bwMode="auto">
          <a:xfrm rot="16200000" flipH="1">
            <a:off x="3958572" y="3410225"/>
            <a:ext cx="557633" cy="51682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>
            <a:stCxn id="8" idx="4"/>
            <a:endCxn id="6" idx="0"/>
          </p:cNvCxnSpPr>
          <p:nvPr/>
        </p:nvCxnSpPr>
        <p:spPr bwMode="auto">
          <a:xfrm rot="5400000">
            <a:off x="4591050" y="3471205"/>
            <a:ext cx="381000" cy="5715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Rectangle 10"/>
          <p:cNvSpPr>
            <a:spLocks noChangeArrowheads="1"/>
          </p:cNvSpPr>
          <p:nvPr/>
        </p:nvSpPr>
        <p:spPr bwMode="auto">
          <a:xfrm>
            <a:off x="8229601" y="3947456"/>
            <a:ext cx="1399592" cy="533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8610600" y="2423455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u="sng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15" name="Straight Connector 14"/>
          <p:cNvCxnSpPr>
            <a:stCxn id="14" idx="4"/>
            <a:endCxn id="13" idx="0"/>
          </p:cNvCxnSpPr>
          <p:nvPr/>
        </p:nvCxnSpPr>
        <p:spPr bwMode="auto">
          <a:xfrm flipH="1">
            <a:off x="8929397" y="3109255"/>
            <a:ext cx="405103" cy="83820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/>
          <p:cNvCxnSpPr>
            <a:stCxn id="6" idx="3"/>
            <a:endCxn id="5" idx="1"/>
          </p:cNvCxnSpPr>
          <p:nvPr/>
        </p:nvCxnSpPr>
        <p:spPr bwMode="auto">
          <a:xfrm>
            <a:off x="5105400" y="4214155"/>
            <a:ext cx="685800" cy="158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>
            <a:stCxn id="5" idx="3"/>
            <a:endCxn id="13" idx="1"/>
          </p:cNvCxnSpPr>
          <p:nvPr/>
        </p:nvCxnSpPr>
        <p:spPr bwMode="auto">
          <a:xfrm>
            <a:off x="7620000" y="4214155"/>
            <a:ext cx="609601" cy="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Oval 13"/>
          <p:cNvSpPr>
            <a:spLocks noChangeArrowheads="1"/>
          </p:cNvSpPr>
          <p:nvPr/>
        </p:nvSpPr>
        <p:spPr bwMode="auto">
          <a:xfrm>
            <a:off x="6172200" y="2271055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since</a:t>
            </a:r>
          </a:p>
        </p:txBody>
      </p:sp>
      <p:cxnSp>
        <p:nvCxnSpPr>
          <p:cNvPr id="20" name="Straight Connector 19"/>
          <p:cNvCxnSpPr>
            <a:stCxn id="18" idx="4"/>
            <a:endCxn id="5" idx="0"/>
          </p:cNvCxnSpPr>
          <p:nvPr/>
        </p:nvCxnSpPr>
        <p:spPr bwMode="auto">
          <a:xfrm rot="5400000">
            <a:off x="6343650" y="3318805"/>
            <a:ext cx="914400" cy="1905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914400" y="1710842"/>
            <a:ext cx="586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Relationships </a:t>
            </a:r>
            <a:r>
              <a:rPr lang="en-US" sz="2400" dirty="0">
                <a:solidFill>
                  <a:srgbClr val="000000"/>
                </a:solidFill>
              </a:rPr>
              <a:t>may have attributes as well.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31033" y="5115064"/>
            <a:ext cx="3312367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For example: “since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” records when company started making a product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21088" y="5091881"/>
            <a:ext cx="2350023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Note: “</a:t>
            </a:r>
            <a:r>
              <a:rPr lang="en-US" sz="2000" i="1" dirty="0" smtClean="0">
                <a:solidFill>
                  <a:srgbClr val="000000"/>
                </a:solidFill>
                <a:latin typeface="+mj-lt"/>
              </a:rPr>
              <a:t>since”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is implicitly unique per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pair here!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Why?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46071" y="5115064"/>
            <a:ext cx="2042754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i="1" dirty="0" smtClean="0">
                <a:solidFill>
                  <a:srgbClr val="000000"/>
                </a:solidFill>
                <a:latin typeface="+mj-lt"/>
              </a:rPr>
              <a:t>Note #2: Why not “how long”?</a:t>
            </a:r>
            <a:endParaRPr lang="en-US" sz="2000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47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 animBg="1"/>
      <p:bldP spid="2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Decision: Relationship vs. Entity?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62438"/>
            <a:ext cx="10363200" cy="3770174"/>
          </a:xfrm>
        </p:spPr>
        <p:txBody>
          <a:bodyPr>
            <a:normAutofit/>
          </a:bodyPr>
          <a:lstStyle/>
          <a:p>
            <a:r>
              <a:rPr lang="en-US" b="1" dirty="0" smtClean="0"/>
              <a:t>Q: </a:t>
            </a:r>
            <a:r>
              <a:rPr lang="en-US" dirty="0" smtClean="0"/>
              <a:t>What does this say?</a:t>
            </a:r>
          </a:p>
          <a:p>
            <a:endParaRPr lang="en-US" b="1" i="1" dirty="0"/>
          </a:p>
          <a:p>
            <a:endParaRPr lang="en-US" b="1" i="1" dirty="0" smtClean="0"/>
          </a:p>
          <a:p>
            <a:endParaRPr lang="en-US" b="1" i="1" dirty="0"/>
          </a:p>
          <a:p>
            <a:endParaRPr lang="en-US" b="1" i="1" dirty="0" smtClean="0"/>
          </a:p>
          <a:p>
            <a:endParaRPr lang="en-US" dirty="0" smtClean="0"/>
          </a:p>
          <a:p>
            <a:r>
              <a:rPr lang="en-US" b="1" dirty="0" smtClean="0"/>
              <a:t>A: </a:t>
            </a:r>
            <a:r>
              <a:rPr lang="en-US" dirty="0" smtClean="0"/>
              <a:t>A person can only buy a specific product once (on one date)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5" name="AutoShape 8"/>
          <p:cNvSpPr>
            <a:spLocks noChangeArrowheads="1"/>
          </p:cNvSpPr>
          <p:nvPr/>
        </p:nvSpPr>
        <p:spPr bwMode="auto">
          <a:xfrm>
            <a:off x="5331664" y="3573387"/>
            <a:ext cx="1260093" cy="460787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Purchased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4019068" y="3624585"/>
            <a:ext cx="840062" cy="35839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17" name="Oval 12"/>
          <p:cNvSpPr>
            <a:spLocks noChangeArrowheads="1"/>
          </p:cNvSpPr>
          <p:nvPr/>
        </p:nvSpPr>
        <p:spPr bwMode="auto">
          <a:xfrm>
            <a:off x="3231510" y="2856607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18" name="Oval 13"/>
          <p:cNvSpPr>
            <a:spLocks noChangeArrowheads="1"/>
          </p:cNvSpPr>
          <p:nvPr/>
        </p:nvSpPr>
        <p:spPr bwMode="auto">
          <a:xfrm>
            <a:off x="4334091" y="2907806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19" name="Oval 16"/>
          <p:cNvSpPr>
            <a:spLocks noChangeArrowheads="1"/>
          </p:cNvSpPr>
          <p:nvPr/>
        </p:nvSpPr>
        <p:spPr bwMode="auto">
          <a:xfrm>
            <a:off x="2496456" y="3266195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price</a:t>
            </a:r>
          </a:p>
        </p:txBody>
      </p:sp>
      <p:cxnSp>
        <p:nvCxnSpPr>
          <p:cNvPr id="20" name="Straight Connector 19"/>
          <p:cNvCxnSpPr>
            <a:stCxn id="21" idx="5"/>
            <a:endCxn id="18" idx="1"/>
          </p:cNvCxnSpPr>
          <p:nvPr/>
        </p:nvCxnSpPr>
        <p:spPr bwMode="auto">
          <a:xfrm rot="16200000" flipH="1">
            <a:off x="3611365" y="3396076"/>
            <a:ext cx="144278" cy="67113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>
            <a:stCxn id="19" idx="5"/>
            <a:endCxn id="18" idx="0"/>
          </p:cNvCxnSpPr>
          <p:nvPr/>
        </p:nvCxnSpPr>
        <p:spPr bwMode="auto">
          <a:xfrm rot="16200000" flipH="1">
            <a:off x="4073710" y="3259195"/>
            <a:ext cx="374672" cy="3561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>
            <a:stCxn id="20" idx="4"/>
            <a:endCxn id="18" idx="0"/>
          </p:cNvCxnSpPr>
          <p:nvPr/>
        </p:nvCxnSpPr>
        <p:spPr bwMode="auto">
          <a:xfrm rot="5400000">
            <a:off x="4507992" y="3299699"/>
            <a:ext cx="255993" cy="39377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6869039" y="3673466"/>
            <a:ext cx="1180490" cy="34674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Person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4" name="Oval 12"/>
          <p:cNvSpPr>
            <a:spLocks noChangeArrowheads="1"/>
          </p:cNvSpPr>
          <p:nvPr/>
        </p:nvSpPr>
        <p:spPr bwMode="auto">
          <a:xfrm>
            <a:off x="7210318" y="2834333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26" name="Straight Connector 25"/>
          <p:cNvCxnSpPr>
            <a:stCxn id="18" idx="3"/>
            <a:endCxn id="17" idx="1"/>
          </p:cNvCxnSpPr>
          <p:nvPr/>
        </p:nvCxnSpPr>
        <p:spPr bwMode="auto">
          <a:xfrm>
            <a:off x="4859130" y="3803780"/>
            <a:ext cx="472535" cy="106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8" name="Oval 13"/>
          <p:cNvSpPr>
            <a:spLocks noChangeArrowheads="1"/>
          </p:cNvSpPr>
          <p:nvPr/>
        </p:nvSpPr>
        <p:spPr bwMode="auto">
          <a:xfrm>
            <a:off x="5594184" y="2498217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date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29" name="Straight Connector 28"/>
          <p:cNvCxnSpPr>
            <a:endCxn id="17" idx="0"/>
          </p:cNvCxnSpPr>
          <p:nvPr/>
        </p:nvCxnSpPr>
        <p:spPr bwMode="auto">
          <a:xfrm rot="5400000">
            <a:off x="5720149" y="3200566"/>
            <a:ext cx="614383" cy="13126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0" name="Group 2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1" name="Rectangle 3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cxnSp>
        <p:nvCxnSpPr>
          <p:cNvPr id="72" name="Straight Connector 71"/>
          <p:cNvCxnSpPr>
            <a:stCxn id="15" idx="3"/>
          </p:cNvCxnSpPr>
          <p:nvPr/>
        </p:nvCxnSpPr>
        <p:spPr bwMode="auto">
          <a:xfrm>
            <a:off x="6591757" y="3803781"/>
            <a:ext cx="277282" cy="2967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1" name="Straight Connector 100"/>
          <p:cNvCxnSpPr>
            <a:stCxn id="24" idx="4"/>
            <a:endCxn id="23" idx="0"/>
          </p:cNvCxnSpPr>
          <p:nvPr/>
        </p:nvCxnSpPr>
        <p:spPr bwMode="auto">
          <a:xfrm flipH="1">
            <a:off x="7459284" y="3295120"/>
            <a:ext cx="249821" cy="37834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TextBox 6"/>
          <p:cNvSpPr txBox="1"/>
          <p:nvPr/>
        </p:nvSpPr>
        <p:spPr>
          <a:xfrm>
            <a:off x="1982421" y="5631496"/>
            <a:ext cx="8221097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Modeling something as a relationship makes it unique; what if not appropriate?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1783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Decision: Relationship vs. Entity?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841" y="2138474"/>
            <a:ext cx="10363200" cy="2857307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What about this way?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r>
              <a:rPr lang="en-US" sz="2800" i="1" dirty="0" smtClean="0"/>
              <a:t>Now we can have multiple purchases per product, person pair!</a:t>
            </a:r>
          </a:p>
          <a:p>
            <a:endParaRPr lang="en-US" sz="2800" b="1" i="1" dirty="0"/>
          </a:p>
          <a:p>
            <a:endParaRPr lang="en-US" sz="2800" b="1" i="1" dirty="0" smtClean="0"/>
          </a:p>
          <a:p>
            <a:endParaRPr lang="en-US" sz="2800" b="1" i="1" dirty="0"/>
          </a:p>
          <a:p>
            <a:pPr marL="0" indent="0">
              <a:buNone/>
            </a:pPr>
            <a:endParaRPr lang="en-US" sz="2800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3627939" y="3904523"/>
            <a:ext cx="840062" cy="35839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17" name="Oval 12"/>
          <p:cNvSpPr>
            <a:spLocks noChangeArrowheads="1"/>
          </p:cNvSpPr>
          <p:nvPr/>
        </p:nvSpPr>
        <p:spPr bwMode="auto">
          <a:xfrm>
            <a:off x="2840381" y="3136545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18" name="Oval 13"/>
          <p:cNvSpPr>
            <a:spLocks noChangeArrowheads="1"/>
          </p:cNvSpPr>
          <p:nvPr/>
        </p:nvSpPr>
        <p:spPr bwMode="auto">
          <a:xfrm>
            <a:off x="3942962" y="3187744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19" name="Oval 16"/>
          <p:cNvSpPr>
            <a:spLocks noChangeArrowheads="1"/>
          </p:cNvSpPr>
          <p:nvPr/>
        </p:nvSpPr>
        <p:spPr bwMode="auto">
          <a:xfrm>
            <a:off x="2105327" y="3546133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price</a:t>
            </a:r>
          </a:p>
        </p:txBody>
      </p:sp>
      <p:cxnSp>
        <p:nvCxnSpPr>
          <p:cNvPr id="20" name="Straight Connector 19"/>
          <p:cNvCxnSpPr>
            <a:stCxn id="21" idx="5"/>
            <a:endCxn id="18" idx="1"/>
          </p:cNvCxnSpPr>
          <p:nvPr/>
        </p:nvCxnSpPr>
        <p:spPr bwMode="auto">
          <a:xfrm rot="16200000" flipH="1">
            <a:off x="3220236" y="3676014"/>
            <a:ext cx="144278" cy="67113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>
            <a:stCxn id="19" idx="5"/>
            <a:endCxn id="18" idx="0"/>
          </p:cNvCxnSpPr>
          <p:nvPr/>
        </p:nvCxnSpPr>
        <p:spPr bwMode="auto">
          <a:xfrm rot="16200000" flipH="1">
            <a:off x="3682581" y="3539133"/>
            <a:ext cx="374672" cy="3561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>
            <a:stCxn id="20" idx="4"/>
            <a:endCxn id="18" idx="0"/>
          </p:cNvCxnSpPr>
          <p:nvPr/>
        </p:nvCxnSpPr>
        <p:spPr bwMode="auto">
          <a:xfrm rot="5400000">
            <a:off x="4116863" y="3579637"/>
            <a:ext cx="255993" cy="39377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8274531" y="3955721"/>
            <a:ext cx="1260092" cy="3933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Person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4" name="Oval 12"/>
          <p:cNvSpPr>
            <a:spLocks noChangeArrowheads="1"/>
          </p:cNvSpPr>
          <p:nvPr/>
        </p:nvSpPr>
        <p:spPr bwMode="auto">
          <a:xfrm>
            <a:off x="8537050" y="2931750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25" name="Straight Connector 24"/>
          <p:cNvCxnSpPr>
            <a:endCxn id="25" idx="0"/>
          </p:cNvCxnSpPr>
          <p:nvPr/>
        </p:nvCxnSpPr>
        <p:spPr bwMode="auto">
          <a:xfrm rot="5400000">
            <a:off x="8896853" y="3464041"/>
            <a:ext cx="630665" cy="35269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8" name="Oval 13"/>
          <p:cNvSpPr>
            <a:spLocks noChangeArrowheads="1"/>
          </p:cNvSpPr>
          <p:nvPr/>
        </p:nvSpPr>
        <p:spPr bwMode="auto">
          <a:xfrm>
            <a:off x="4691143" y="2526268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date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5870775" y="3238942"/>
            <a:ext cx="840062" cy="35839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Purchase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9" name="Straight Connector 8"/>
          <p:cNvCxnSpPr>
            <a:stCxn id="28" idx="4"/>
            <a:endCxn id="30" idx="0"/>
          </p:cNvCxnSpPr>
          <p:nvPr/>
        </p:nvCxnSpPr>
        <p:spPr bwMode="auto">
          <a:xfrm>
            <a:off x="5189930" y="2987055"/>
            <a:ext cx="1100876" cy="25188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1" name="Oval 13"/>
          <p:cNvSpPr>
            <a:spLocks noChangeArrowheads="1"/>
          </p:cNvSpPr>
          <p:nvPr/>
        </p:nvSpPr>
        <p:spPr bwMode="auto">
          <a:xfrm>
            <a:off x="6915142" y="2526270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000000"/>
                </a:solidFill>
              </a:rPr>
              <a:t>quantity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2" name="Oval 13"/>
          <p:cNvSpPr>
            <a:spLocks noChangeArrowheads="1"/>
          </p:cNvSpPr>
          <p:nvPr/>
        </p:nvSpPr>
        <p:spPr bwMode="auto">
          <a:xfrm>
            <a:off x="5814264" y="2526269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PID#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3" name="Straight Connector 32"/>
          <p:cNvCxnSpPr>
            <a:stCxn id="32" idx="4"/>
            <a:endCxn id="30" idx="0"/>
          </p:cNvCxnSpPr>
          <p:nvPr/>
        </p:nvCxnSpPr>
        <p:spPr bwMode="auto">
          <a:xfrm flipH="1">
            <a:off x="6290806" y="2987056"/>
            <a:ext cx="22245" cy="25188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4" name="Straight Connector 33"/>
          <p:cNvCxnSpPr>
            <a:stCxn id="31" idx="4"/>
            <a:endCxn id="30" idx="0"/>
          </p:cNvCxnSpPr>
          <p:nvPr/>
        </p:nvCxnSpPr>
        <p:spPr bwMode="auto">
          <a:xfrm flipH="1">
            <a:off x="6290806" y="2987057"/>
            <a:ext cx="1123123" cy="2518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>
            <a:stCxn id="16" idx="3"/>
          </p:cNvCxnSpPr>
          <p:nvPr/>
        </p:nvCxnSpPr>
        <p:spPr bwMode="auto">
          <a:xfrm flipV="1">
            <a:off x="4468001" y="4002260"/>
            <a:ext cx="721928" cy="8145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>
            <a:endCxn id="30" idx="1"/>
          </p:cNvCxnSpPr>
          <p:nvPr/>
        </p:nvCxnSpPr>
        <p:spPr bwMode="auto">
          <a:xfrm flipV="1">
            <a:off x="5462165" y="3418137"/>
            <a:ext cx="408610" cy="35838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AutoShape 8"/>
          <p:cNvSpPr>
            <a:spLocks noChangeArrowheads="1"/>
          </p:cNvSpPr>
          <p:nvPr/>
        </p:nvSpPr>
        <p:spPr bwMode="auto">
          <a:xfrm>
            <a:off x="4713451" y="3648530"/>
            <a:ext cx="1095165" cy="460787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000000"/>
                </a:solidFill>
              </a:rPr>
              <a:t>ProductOf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45" name="Straight Connector 44"/>
          <p:cNvCxnSpPr>
            <a:endCxn id="23" idx="1"/>
          </p:cNvCxnSpPr>
          <p:nvPr/>
        </p:nvCxnSpPr>
        <p:spPr bwMode="auto">
          <a:xfrm>
            <a:off x="7511143" y="3939440"/>
            <a:ext cx="763388" cy="21293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30" idx="3"/>
          </p:cNvCxnSpPr>
          <p:nvPr/>
        </p:nvCxnSpPr>
        <p:spPr bwMode="auto">
          <a:xfrm>
            <a:off x="6710837" y="3418137"/>
            <a:ext cx="602090" cy="39884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AutoShape 8"/>
          <p:cNvSpPr>
            <a:spLocks noChangeArrowheads="1"/>
          </p:cNvSpPr>
          <p:nvPr/>
        </p:nvSpPr>
        <p:spPr bwMode="auto">
          <a:xfrm>
            <a:off x="6929972" y="3648530"/>
            <a:ext cx="1095165" cy="460787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BuyerOf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459064" y="5410699"/>
            <a:ext cx="9273872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We can always </a:t>
            </a:r>
            <a:r>
              <a:rPr lang="en-US" sz="2400" dirty="0">
                <a:latin typeface="+mj-lt"/>
              </a:rPr>
              <a:t>use </a:t>
            </a:r>
            <a:r>
              <a:rPr lang="en-US" sz="2400" b="1" dirty="0" smtClean="0">
                <a:latin typeface="+mj-lt"/>
              </a:rPr>
              <a:t>a new entity </a:t>
            </a:r>
            <a:r>
              <a:rPr lang="en-US" sz="2400" dirty="0" smtClean="0">
                <a:latin typeface="+mj-lt"/>
              </a:rPr>
              <a:t>instead of a relationship.  For example, to permit multiple instances of each entity combination!</a:t>
            </a:r>
            <a:endParaRPr lang="en-US" sz="2400" dirty="0">
              <a:latin typeface="+mj-lt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6" name="Rectangle 3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613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ACTIVITY: E/R Diagrams Pt. 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29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384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E/R Basics: Entities &amp; Relations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808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4094"/>
            <a:ext cx="10515600" cy="1081948"/>
          </a:xfrm>
        </p:spPr>
        <p:txBody>
          <a:bodyPr/>
          <a:lstStyle/>
          <a:p>
            <a:r>
              <a:rPr lang="en-US" dirty="0" smtClean="0"/>
              <a:t>Draw an E/R diagram for football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30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627" y="2647989"/>
            <a:ext cx="1568824" cy="15688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6514" y="2647989"/>
            <a:ext cx="1993802" cy="146264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4627" y="4403003"/>
            <a:ext cx="21887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+mj-lt"/>
              </a:rPr>
              <a:t>Teams</a:t>
            </a:r>
            <a:r>
              <a:rPr lang="en-US" sz="2000" dirty="0" smtClean="0">
                <a:latin typeface="+mj-lt"/>
              </a:rPr>
              <a:t> play each other in </a:t>
            </a:r>
            <a:r>
              <a:rPr lang="en-US" sz="2000" b="1" u="sng" dirty="0" smtClean="0">
                <a:latin typeface="+mj-lt"/>
              </a:rPr>
              <a:t>Games</a:t>
            </a:r>
            <a:r>
              <a:rPr lang="en-US" sz="2000" dirty="0" smtClean="0">
                <a:latin typeface="+mj-lt"/>
              </a:rPr>
              <a:t>.  Each pair of teams can play each other multiple times</a:t>
            </a:r>
            <a:endParaRPr lang="en-US" sz="2000" b="1" u="sng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56514" y="4403003"/>
            <a:ext cx="19938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+mj-lt"/>
              </a:rPr>
              <a:t>Players</a:t>
            </a:r>
            <a:r>
              <a:rPr lang="en-US" sz="2000" dirty="0" smtClean="0">
                <a:latin typeface="+mj-lt"/>
              </a:rPr>
              <a:t> belong to Teams (assume no trades / changes)</a:t>
            </a:r>
            <a:endParaRPr lang="en-US" sz="2000" b="1" u="sng" dirty="0">
              <a:latin typeface="+mj-l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7655" y="2647989"/>
            <a:ext cx="1795735" cy="150478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177655" y="4403003"/>
            <a:ext cx="240424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A Play will contain either a </a:t>
            </a:r>
            <a:r>
              <a:rPr lang="en-US" sz="2000" b="1" u="sng" dirty="0" smtClean="0">
                <a:latin typeface="+mj-lt"/>
              </a:rPr>
              <a:t>Pass</a:t>
            </a:r>
            <a:r>
              <a:rPr lang="en-US" sz="2000" dirty="0" smtClean="0">
                <a:latin typeface="+mj-lt"/>
              </a:rPr>
              <a:t> from one player to another, or a </a:t>
            </a:r>
            <a:r>
              <a:rPr lang="en-US" sz="2000" b="1" u="sng" dirty="0" smtClean="0">
                <a:latin typeface="+mj-lt"/>
              </a:rPr>
              <a:t>Run</a:t>
            </a:r>
            <a:r>
              <a:rPr lang="en-US" sz="2000" dirty="0" smtClean="0">
                <a:latin typeface="+mj-lt"/>
              </a:rPr>
              <a:t> by one player</a:t>
            </a:r>
            <a:endParaRPr lang="en-US" sz="2000" b="1" u="sng" dirty="0" smtClean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4627" y="1577171"/>
            <a:ext cx="6915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Use the following simplified model of a football season</a:t>
            </a:r>
          </a:p>
          <a:p>
            <a:r>
              <a:rPr lang="en-US" sz="2400" b="1" u="sng" dirty="0" smtClean="0">
                <a:latin typeface="+mj-lt"/>
              </a:rPr>
              <a:t>(concepts to include are underlined):</a:t>
            </a:r>
            <a:endParaRPr lang="en-US" sz="2400" b="1" u="sng" dirty="0">
              <a:latin typeface="+mj-lt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3379" y="2647989"/>
            <a:ext cx="1781214" cy="147692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373379" y="4389497"/>
            <a:ext cx="22828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A Game is made up of </a:t>
            </a:r>
            <a:r>
              <a:rPr lang="en-US" sz="2000" b="1" u="sng" dirty="0" smtClean="0">
                <a:latin typeface="+mj-lt"/>
              </a:rPr>
              <a:t>Plays</a:t>
            </a:r>
            <a:r>
              <a:rPr lang="en-US" sz="2000" dirty="0" smtClean="0">
                <a:latin typeface="+mj-lt"/>
              </a:rPr>
              <a:t> that result in a yardage gain/loss, and potentially a touchdown</a:t>
            </a:r>
            <a:endParaRPr lang="en-US" sz="2000" b="1" u="sng" dirty="0" smtClean="0">
              <a:latin typeface="+mj-lt"/>
            </a:endParaRPr>
          </a:p>
        </p:txBody>
      </p:sp>
      <p:pic>
        <p:nvPicPr>
          <p:cNvPr id="11" name="autumn_win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140607" y="352780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31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37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E/R Design Considerations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597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" y="4661338"/>
            <a:ext cx="9076765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Relationships cont’d: multiplicity, multi-way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Design considerations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Conversion to SQL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Crayon Time!  Drawing E/R diagrams Pt. II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32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034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F43C3B6-AC14-5547-A066-F0A178F64C90}" type="slidenum">
              <a:rPr lang="en-US" smtClean="0">
                <a:solidFill>
                  <a:srgbClr val="000000"/>
                </a:solidFill>
              </a:rPr>
              <a:pPr/>
              <a:t>33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>
          <a:xfrm>
            <a:off x="852715" y="366161"/>
            <a:ext cx="10363200" cy="1143000"/>
          </a:xfrm>
        </p:spPr>
        <p:txBody>
          <a:bodyPr/>
          <a:lstStyle/>
          <a:p>
            <a:pPr eaLnBrk="1" hangingPunct="1"/>
            <a:r>
              <a:rPr lang="en-US" dirty="0"/>
              <a:t>Multiplicity of E/R </a:t>
            </a:r>
            <a:r>
              <a:rPr lang="en-US" dirty="0" smtClean="0"/>
              <a:t>Relationships</a:t>
            </a:r>
            <a:endParaRPr lang="en-US" dirty="0"/>
          </a:p>
        </p:txBody>
      </p:sp>
      <p:sp>
        <p:nvSpPr>
          <p:cNvPr id="27653" name="AutoShape 4"/>
          <p:cNvSpPr>
            <a:spLocks noChangeAspect="1" noChangeArrowheads="1"/>
          </p:cNvSpPr>
          <p:nvPr/>
        </p:nvSpPr>
        <p:spPr bwMode="auto">
          <a:xfrm>
            <a:off x="6662737" y="1540783"/>
            <a:ext cx="838200" cy="755650"/>
          </a:xfrm>
          <a:prstGeom prst="diamond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54" name="AutoShape 5"/>
          <p:cNvSpPr>
            <a:spLocks noChangeAspect="1" noChangeArrowheads="1"/>
          </p:cNvSpPr>
          <p:nvPr/>
        </p:nvSpPr>
        <p:spPr bwMode="auto">
          <a:xfrm>
            <a:off x="6662737" y="2800189"/>
            <a:ext cx="838200" cy="755650"/>
          </a:xfrm>
          <a:prstGeom prst="diamond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55" name="AutoShape 6"/>
          <p:cNvSpPr>
            <a:spLocks noChangeAspect="1" noChangeArrowheads="1"/>
          </p:cNvSpPr>
          <p:nvPr/>
        </p:nvSpPr>
        <p:spPr bwMode="auto">
          <a:xfrm>
            <a:off x="6662737" y="5360680"/>
            <a:ext cx="838200" cy="755650"/>
          </a:xfrm>
          <a:prstGeom prst="diamond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56" name="Line 7"/>
          <p:cNvSpPr>
            <a:spLocks noChangeShapeType="1"/>
          </p:cNvSpPr>
          <p:nvPr/>
        </p:nvSpPr>
        <p:spPr bwMode="auto">
          <a:xfrm flipH="1">
            <a:off x="5967412" y="1921783"/>
            <a:ext cx="685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lg" len="lg"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57" name="Line 8"/>
          <p:cNvSpPr>
            <a:spLocks noChangeShapeType="1"/>
          </p:cNvSpPr>
          <p:nvPr/>
        </p:nvSpPr>
        <p:spPr bwMode="auto">
          <a:xfrm>
            <a:off x="7500937" y="1921783"/>
            <a:ext cx="60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58" name="Line 9"/>
          <p:cNvSpPr>
            <a:spLocks noChangeShapeType="1"/>
          </p:cNvSpPr>
          <p:nvPr/>
        </p:nvSpPr>
        <p:spPr bwMode="auto">
          <a:xfrm>
            <a:off x="7500937" y="3181189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none" w="lg" len="lg"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59" name="Line 10"/>
          <p:cNvSpPr>
            <a:spLocks noChangeShapeType="1"/>
          </p:cNvSpPr>
          <p:nvPr/>
        </p:nvSpPr>
        <p:spPr bwMode="auto">
          <a:xfrm flipH="1">
            <a:off x="6053137" y="3181189"/>
            <a:ext cx="60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 w="lg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60" name="Line 11"/>
          <p:cNvSpPr>
            <a:spLocks noChangeShapeType="1"/>
          </p:cNvSpPr>
          <p:nvPr/>
        </p:nvSpPr>
        <p:spPr bwMode="auto">
          <a:xfrm>
            <a:off x="7500937" y="5741680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61" name="Line 12"/>
          <p:cNvSpPr>
            <a:spLocks noChangeShapeType="1"/>
          </p:cNvSpPr>
          <p:nvPr/>
        </p:nvSpPr>
        <p:spPr bwMode="auto">
          <a:xfrm flipH="1">
            <a:off x="6053137" y="5741680"/>
            <a:ext cx="60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27662" name="Group 13"/>
          <p:cNvGrpSpPr>
            <a:grpSpLocks/>
          </p:cNvGrpSpPr>
          <p:nvPr/>
        </p:nvGrpSpPr>
        <p:grpSpPr bwMode="auto">
          <a:xfrm>
            <a:off x="4017962" y="1523223"/>
            <a:ext cx="1143000" cy="1008063"/>
            <a:chOff x="1536" y="1498"/>
            <a:chExt cx="720" cy="635"/>
          </a:xfrm>
        </p:grpSpPr>
        <p:sp>
          <p:nvSpPr>
            <p:cNvPr id="27681" name="Oval 14"/>
            <p:cNvSpPr>
              <a:spLocks noChangeAspect="1" noChangeArrowheads="1"/>
            </p:cNvSpPr>
            <p:nvPr/>
          </p:nvSpPr>
          <p:spPr bwMode="auto">
            <a:xfrm>
              <a:off x="1536" y="1498"/>
              <a:ext cx="254" cy="5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1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2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7682" name="Oval 15"/>
            <p:cNvSpPr>
              <a:spLocks noChangeAspect="1" noChangeArrowheads="1"/>
            </p:cNvSpPr>
            <p:nvPr/>
          </p:nvSpPr>
          <p:spPr bwMode="auto">
            <a:xfrm>
              <a:off x="2002" y="1498"/>
              <a:ext cx="254" cy="63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a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b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c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d</a:t>
              </a:r>
            </a:p>
          </p:txBody>
        </p:sp>
      </p:grpSp>
      <p:sp>
        <p:nvSpPr>
          <p:cNvPr id="27663" name="Line 16"/>
          <p:cNvSpPr>
            <a:spLocks noChangeShapeType="1"/>
          </p:cNvSpPr>
          <p:nvPr/>
        </p:nvSpPr>
        <p:spPr bwMode="auto">
          <a:xfrm>
            <a:off x="4322762" y="1739917"/>
            <a:ext cx="5334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64" name="Line 17"/>
          <p:cNvSpPr>
            <a:spLocks noChangeShapeType="1"/>
          </p:cNvSpPr>
          <p:nvPr/>
        </p:nvSpPr>
        <p:spPr bwMode="auto">
          <a:xfrm flipV="1">
            <a:off x="4322762" y="1739917"/>
            <a:ext cx="5334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65" name="Line 18"/>
          <p:cNvSpPr>
            <a:spLocks noChangeShapeType="1"/>
          </p:cNvSpPr>
          <p:nvPr/>
        </p:nvSpPr>
        <p:spPr bwMode="auto">
          <a:xfrm>
            <a:off x="4322762" y="2120917"/>
            <a:ext cx="533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27666" name="Group 19"/>
          <p:cNvGrpSpPr>
            <a:grpSpLocks/>
          </p:cNvGrpSpPr>
          <p:nvPr/>
        </p:nvGrpSpPr>
        <p:grpSpPr bwMode="auto">
          <a:xfrm>
            <a:off x="4017962" y="2717640"/>
            <a:ext cx="1143000" cy="1008063"/>
            <a:chOff x="1536" y="1498"/>
            <a:chExt cx="720" cy="635"/>
          </a:xfrm>
        </p:grpSpPr>
        <p:sp>
          <p:nvSpPr>
            <p:cNvPr id="27679" name="Oval 20"/>
            <p:cNvSpPr>
              <a:spLocks noChangeAspect="1" noChangeArrowheads="1"/>
            </p:cNvSpPr>
            <p:nvPr/>
          </p:nvSpPr>
          <p:spPr bwMode="auto">
            <a:xfrm>
              <a:off x="1536" y="1498"/>
              <a:ext cx="254" cy="5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1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2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7680" name="Oval 21"/>
            <p:cNvSpPr>
              <a:spLocks noChangeAspect="1" noChangeArrowheads="1"/>
            </p:cNvSpPr>
            <p:nvPr/>
          </p:nvSpPr>
          <p:spPr bwMode="auto">
            <a:xfrm>
              <a:off x="2002" y="1498"/>
              <a:ext cx="254" cy="63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a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b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c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d</a:t>
              </a:r>
            </a:p>
          </p:txBody>
        </p:sp>
      </p:grpSp>
      <p:grpSp>
        <p:nvGrpSpPr>
          <p:cNvPr id="27667" name="Group 22"/>
          <p:cNvGrpSpPr>
            <a:grpSpLocks/>
          </p:cNvGrpSpPr>
          <p:nvPr/>
        </p:nvGrpSpPr>
        <p:grpSpPr bwMode="auto">
          <a:xfrm>
            <a:off x="4017962" y="5348287"/>
            <a:ext cx="1143000" cy="1008063"/>
            <a:chOff x="1536" y="1498"/>
            <a:chExt cx="720" cy="635"/>
          </a:xfrm>
        </p:grpSpPr>
        <p:sp>
          <p:nvSpPr>
            <p:cNvPr id="27677" name="Oval 23"/>
            <p:cNvSpPr>
              <a:spLocks noChangeAspect="1" noChangeArrowheads="1"/>
            </p:cNvSpPr>
            <p:nvPr/>
          </p:nvSpPr>
          <p:spPr bwMode="auto">
            <a:xfrm>
              <a:off x="1536" y="1498"/>
              <a:ext cx="254" cy="5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1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2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7678" name="Oval 24"/>
            <p:cNvSpPr>
              <a:spLocks noChangeAspect="1" noChangeArrowheads="1"/>
            </p:cNvSpPr>
            <p:nvPr/>
          </p:nvSpPr>
          <p:spPr bwMode="auto">
            <a:xfrm>
              <a:off x="2002" y="1498"/>
              <a:ext cx="254" cy="63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a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b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c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d</a:t>
              </a:r>
            </a:p>
          </p:txBody>
        </p:sp>
      </p:grpSp>
      <p:sp>
        <p:nvSpPr>
          <p:cNvPr id="27668" name="Line 25"/>
          <p:cNvSpPr>
            <a:spLocks noChangeShapeType="1"/>
          </p:cNvSpPr>
          <p:nvPr/>
        </p:nvSpPr>
        <p:spPr bwMode="auto">
          <a:xfrm>
            <a:off x="4322762" y="2946239"/>
            <a:ext cx="5334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69" name="Line 26"/>
          <p:cNvSpPr>
            <a:spLocks noChangeShapeType="1"/>
          </p:cNvSpPr>
          <p:nvPr/>
        </p:nvSpPr>
        <p:spPr bwMode="auto">
          <a:xfrm>
            <a:off x="4322762" y="3098639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70" name="Line 27"/>
          <p:cNvSpPr>
            <a:spLocks noChangeShapeType="1"/>
          </p:cNvSpPr>
          <p:nvPr/>
        </p:nvSpPr>
        <p:spPr bwMode="auto">
          <a:xfrm>
            <a:off x="4322762" y="3327239"/>
            <a:ext cx="533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71" name="Line 28"/>
          <p:cNvSpPr>
            <a:spLocks noChangeShapeType="1"/>
          </p:cNvSpPr>
          <p:nvPr/>
        </p:nvSpPr>
        <p:spPr bwMode="auto">
          <a:xfrm>
            <a:off x="4322762" y="5500686"/>
            <a:ext cx="6096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72" name="Line 29"/>
          <p:cNvSpPr>
            <a:spLocks noChangeShapeType="1"/>
          </p:cNvSpPr>
          <p:nvPr/>
        </p:nvSpPr>
        <p:spPr bwMode="auto">
          <a:xfrm>
            <a:off x="4322762" y="5500686"/>
            <a:ext cx="60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73" name="Line 30"/>
          <p:cNvSpPr>
            <a:spLocks noChangeShapeType="1"/>
          </p:cNvSpPr>
          <p:nvPr/>
        </p:nvSpPr>
        <p:spPr bwMode="auto">
          <a:xfrm flipH="1">
            <a:off x="4322762" y="5500686"/>
            <a:ext cx="6096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74" name="Line 31"/>
          <p:cNvSpPr>
            <a:spLocks noChangeShapeType="1"/>
          </p:cNvSpPr>
          <p:nvPr/>
        </p:nvSpPr>
        <p:spPr bwMode="auto">
          <a:xfrm>
            <a:off x="4322762" y="5729286"/>
            <a:ext cx="6096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75" name="Line 32"/>
          <p:cNvSpPr>
            <a:spLocks noChangeShapeType="1"/>
          </p:cNvSpPr>
          <p:nvPr/>
        </p:nvSpPr>
        <p:spPr bwMode="auto">
          <a:xfrm flipH="1">
            <a:off x="4322762" y="5729286"/>
            <a:ext cx="533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676" name="Line 33"/>
          <p:cNvSpPr>
            <a:spLocks noChangeShapeType="1"/>
          </p:cNvSpPr>
          <p:nvPr/>
        </p:nvSpPr>
        <p:spPr bwMode="auto">
          <a:xfrm>
            <a:off x="4322762" y="5957886"/>
            <a:ext cx="60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024937" y="2018283"/>
            <a:ext cx="24495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Indicated using arrows</a:t>
            </a:r>
          </a:p>
        </p:txBody>
      </p:sp>
      <p:grpSp>
        <p:nvGrpSpPr>
          <p:cNvPr id="38" name="Group 19"/>
          <p:cNvGrpSpPr>
            <a:grpSpLocks/>
          </p:cNvGrpSpPr>
          <p:nvPr/>
        </p:nvGrpSpPr>
        <p:grpSpPr bwMode="auto">
          <a:xfrm>
            <a:off x="4017962" y="3976090"/>
            <a:ext cx="1143000" cy="1008063"/>
            <a:chOff x="1536" y="1498"/>
            <a:chExt cx="720" cy="635"/>
          </a:xfrm>
        </p:grpSpPr>
        <p:sp>
          <p:nvSpPr>
            <p:cNvPr id="39" name="Oval 20"/>
            <p:cNvSpPr>
              <a:spLocks noChangeAspect="1" noChangeArrowheads="1"/>
            </p:cNvSpPr>
            <p:nvPr/>
          </p:nvSpPr>
          <p:spPr bwMode="auto">
            <a:xfrm>
              <a:off x="1536" y="1498"/>
              <a:ext cx="254" cy="5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1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2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40" name="Oval 21"/>
            <p:cNvSpPr>
              <a:spLocks noChangeAspect="1" noChangeArrowheads="1"/>
            </p:cNvSpPr>
            <p:nvPr/>
          </p:nvSpPr>
          <p:spPr bwMode="auto">
            <a:xfrm>
              <a:off x="2002" y="1498"/>
              <a:ext cx="254" cy="63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a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b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c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d</a:t>
              </a:r>
            </a:p>
          </p:txBody>
        </p:sp>
      </p:grpSp>
      <p:sp>
        <p:nvSpPr>
          <p:cNvPr id="41" name="Line 25"/>
          <p:cNvSpPr>
            <a:spLocks noChangeShapeType="1"/>
          </p:cNvSpPr>
          <p:nvPr/>
        </p:nvSpPr>
        <p:spPr bwMode="auto">
          <a:xfrm flipV="1">
            <a:off x="4322762" y="4208481"/>
            <a:ext cx="533400" cy="14860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2" name="Line 26"/>
          <p:cNvSpPr>
            <a:spLocks noChangeShapeType="1"/>
          </p:cNvSpPr>
          <p:nvPr/>
        </p:nvSpPr>
        <p:spPr bwMode="auto">
          <a:xfrm>
            <a:off x="4322762" y="4357089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3" name="Line 27"/>
          <p:cNvSpPr>
            <a:spLocks noChangeShapeType="1"/>
          </p:cNvSpPr>
          <p:nvPr/>
        </p:nvSpPr>
        <p:spPr bwMode="auto">
          <a:xfrm>
            <a:off x="4322762" y="4585689"/>
            <a:ext cx="533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0" name="AutoShape 5"/>
          <p:cNvSpPr>
            <a:spLocks noChangeAspect="1" noChangeArrowheads="1"/>
          </p:cNvSpPr>
          <p:nvPr/>
        </p:nvSpPr>
        <p:spPr bwMode="auto">
          <a:xfrm>
            <a:off x="6662737" y="3967785"/>
            <a:ext cx="838200" cy="755650"/>
          </a:xfrm>
          <a:prstGeom prst="diamond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1" name="Line 9"/>
          <p:cNvSpPr>
            <a:spLocks noChangeShapeType="1"/>
          </p:cNvSpPr>
          <p:nvPr/>
        </p:nvSpPr>
        <p:spPr bwMode="auto">
          <a:xfrm>
            <a:off x="5976937" y="4349287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none" w="lg" len="lg"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2" name="Line 10"/>
          <p:cNvSpPr>
            <a:spLocks noChangeShapeType="1"/>
          </p:cNvSpPr>
          <p:nvPr/>
        </p:nvSpPr>
        <p:spPr bwMode="auto">
          <a:xfrm flipV="1">
            <a:off x="7500936" y="4342435"/>
            <a:ext cx="685801" cy="1465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 w="lg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8" name="Rectangle 4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852715" y="1641491"/>
            <a:ext cx="19543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+mj-lt"/>
              </a:rPr>
              <a:t>One-to-one</a:t>
            </a:r>
            <a:r>
              <a:rPr lang="en-US" sz="2800" dirty="0">
                <a:latin typeface="+mj-lt"/>
              </a:rPr>
              <a:t>:</a:t>
            </a:r>
          </a:p>
        </p:txBody>
      </p:sp>
      <p:sp>
        <p:nvSpPr>
          <p:cNvPr id="53" name="Rectangle 52"/>
          <p:cNvSpPr/>
          <p:nvPr/>
        </p:nvSpPr>
        <p:spPr>
          <a:xfrm>
            <a:off x="852715" y="2927889"/>
            <a:ext cx="2155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+mj-lt"/>
              </a:rPr>
              <a:t>Many-to-one:</a:t>
            </a:r>
            <a:endParaRPr lang="en-US" sz="2800" dirty="0">
              <a:latin typeface="+mj-lt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852715" y="4214287"/>
            <a:ext cx="21928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+mj-lt"/>
              </a:rPr>
              <a:t>One-to-many:</a:t>
            </a:r>
            <a:endParaRPr lang="en-US" sz="2800" dirty="0">
              <a:latin typeface="+mj-lt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852715" y="5500686"/>
            <a:ext cx="23938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+mj-lt"/>
              </a:rPr>
              <a:t>Many-to-many:</a:t>
            </a:r>
            <a:endParaRPr lang="en-US" sz="28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024937" y="3448653"/>
            <a:ext cx="2449512" cy="23083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X -&gt; Y means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there exists a function mapping from X to Y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(</a:t>
            </a: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recall the definition of a function)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2153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834697F-1B3D-7640-A467-D80D53D0C6F0}" type="slidenum">
              <a:rPr lang="en-US" smtClean="0">
                <a:solidFill>
                  <a:srgbClr val="000000"/>
                </a:solidFill>
              </a:rPr>
              <a:pPr/>
              <a:t>34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969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524000" y="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/>
              <a:t/>
            </a:r>
            <a:br>
              <a:rPr lang="en-US"/>
            </a:br>
            <a:endParaRPr lang="en-US"/>
          </a:p>
        </p:txBody>
      </p:sp>
      <p:sp>
        <p:nvSpPr>
          <p:cNvPr id="29700" name="Oval 3"/>
          <p:cNvSpPr>
            <a:spLocks noChangeArrowheads="1"/>
          </p:cNvSpPr>
          <p:nvPr/>
        </p:nvSpPr>
        <p:spPr bwMode="auto">
          <a:xfrm>
            <a:off x="2819400" y="60198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address</a:t>
            </a:r>
          </a:p>
        </p:txBody>
      </p:sp>
      <p:sp>
        <p:nvSpPr>
          <p:cNvPr id="29701" name="Oval 4"/>
          <p:cNvSpPr>
            <a:spLocks noChangeArrowheads="1"/>
          </p:cNvSpPr>
          <p:nvPr/>
        </p:nvSpPr>
        <p:spPr bwMode="auto">
          <a:xfrm>
            <a:off x="5410200" y="59436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29702" name="Oval 5"/>
          <p:cNvSpPr>
            <a:spLocks noChangeArrowheads="1"/>
          </p:cNvSpPr>
          <p:nvPr/>
        </p:nvSpPr>
        <p:spPr bwMode="auto">
          <a:xfrm>
            <a:off x="8077200" y="59436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u="sng">
                <a:solidFill>
                  <a:srgbClr val="000000"/>
                </a:solidFill>
              </a:rPr>
              <a:t>ssn</a:t>
            </a:r>
          </a:p>
        </p:txBody>
      </p:sp>
      <p:sp>
        <p:nvSpPr>
          <p:cNvPr id="29703" name="Rectangle 6"/>
          <p:cNvSpPr>
            <a:spLocks noChangeArrowheads="1"/>
          </p:cNvSpPr>
          <p:nvPr/>
        </p:nvSpPr>
        <p:spPr bwMode="auto">
          <a:xfrm>
            <a:off x="4648200" y="4724400"/>
            <a:ext cx="2514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29704" name="AutoShape 7"/>
          <p:cNvSpPr>
            <a:spLocks noChangeArrowheads="1"/>
          </p:cNvSpPr>
          <p:nvPr/>
        </p:nvSpPr>
        <p:spPr bwMode="auto">
          <a:xfrm>
            <a:off x="2895600" y="3505200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buys</a:t>
            </a:r>
          </a:p>
        </p:txBody>
      </p:sp>
      <p:sp>
        <p:nvSpPr>
          <p:cNvPr id="29705" name="AutoShape 8"/>
          <p:cNvSpPr>
            <a:spLocks noChangeArrowheads="1"/>
          </p:cNvSpPr>
          <p:nvPr/>
        </p:nvSpPr>
        <p:spPr bwMode="auto">
          <a:xfrm>
            <a:off x="5181600" y="1600200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29706" name="AutoShape 9"/>
          <p:cNvSpPr>
            <a:spLocks noChangeArrowheads="1"/>
          </p:cNvSpPr>
          <p:nvPr/>
        </p:nvSpPr>
        <p:spPr bwMode="auto">
          <a:xfrm>
            <a:off x="7772400" y="3657600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employs</a:t>
            </a:r>
          </a:p>
        </p:txBody>
      </p:sp>
      <p:sp>
        <p:nvSpPr>
          <p:cNvPr id="29707" name="Rectangle 10"/>
          <p:cNvSpPr>
            <a:spLocks noChangeArrowheads="1"/>
          </p:cNvSpPr>
          <p:nvPr/>
        </p:nvSpPr>
        <p:spPr bwMode="auto">
          <a:xfrm>
            <a:off x="7924800" y="1905000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29708" name="Rectangle 11"/>
          <p:cNvSpPr>
            <a:spLocks noChangeArrowheads="1"/>
          </p:cNvSpPr>
          <p:nvPr/>
        </p:nvSpPr>
        <p:spPr bwMode="auto">
          <a:xfrm>
            <a:off x="2362200" y="22860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29709" name="Oval 12"/>
          <p:cNvSpPr>
            <a:spLocks noChangeArrowheads="1"/>
          </p:cNvSpPr>
          <p:nvPr/>
        </p:nvSpPr>
        <p:spPr bwMode="auto">
          <a:xfrm>
            <a:off x="2667000" y="4572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29710" name="Oval 13"/>
          <p:cNvSpPr>
            <a:spLocks noChangeArrowheads="1"/>
          </p:cNvSpPr>
          <p:nvPr/>
        </p:nvSpPr>
        <p:spPr bwMode="auto">
          <a:xfrm>
            <a:off x="4267200" y="4572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29711" name="Oval 14"/>
          <p:cNvSpPr>
            <a:spLocks noChangeArrowheads="1"/>
          </p:cNvSpPr>
          <p:nvPr/>
        </p:nvSpPr>
        <p:spPr bwMode="auto">
          <a:xfrm>
            <a:off x="9220200" y="29718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stockprice</a:t>
            </a:r>
          </a:p>
        </p:txBody>
      </p:sp>
      <p:sp>
        <p:nvSpPr>
          <p:cNvPr id="29712" name="Oval 15"/>
          <p:cNvSpPr>
            <a:spLocks noChangeArrowheads="1"/>
          </p:cNvSpPr>
          <p:nvPr/>
        </p:nvSpPr>
        <p:spPr bwMode="auto">
          <a:xfrm>
            <a:off x="9067800" y="6858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29713" name="Oval 16"/>
          <p:cNvSpPr>
            <a:spLocks noChangeArrowheads="1"/>
          </p:cNvSpPr>
          <p:nvPr/>
        </p:nvSpPr>
        <p:spPr bwMode="auto">
          <a:xfrm>
            <a:off x="1524000" y="13716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price</a:t>
            </a:r>
          </a:p>
        </p:txBody>
      </p:sp>
      <p:sp>
        <p:nvSpPr>
          <p:cNvPr id="29714" name="Line 17"/>
          <p:cNvSpPr>
            <a:spLocks noChangeShapeType="1"/>
          </p:cNvSpPr>
          <p:nvPr/>
        </p:nvSpPr>
        <p:spPr bwMode="auto">
          <a:xfrm>
            <a:off x="6705600" y="2286000"/>
            <a:ext cx="1219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15" name="Line 18"/>
          <p:cNvSpPr>
            <a:spLocks noChangeShapeType="1"/>
          </p:cNvSpPr>
          <p:nvPr/>
        </p:nvSpPr>
        <p:spPr bwMode="auto">
          <a:xfrm flipH="1" flipV="1">
            <a:off x="2667000" y="1981200"/>
            <a:ext cx="3048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16" name="Line 19"/>
          <p:cNvSpPr>
            <a:spLocks noChangeShapeType="1"/>
          </p:cNvSpPr>
          <p:nvPr/>
        </p:nvSpPr>
        <p:spPr bwMode="auto">
          <a:xfrm flipV="1">
            <a:off x="3429000" y="1143000"/>
            <a:ext cx="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17" name="Line 20"/>
          <p:cNvSpPr>
            <a:spLocks noChangeShapeType="1"/>
          </p:cNvSpPr>
          <p:nvPr/>
        </p:nvSpPr>
        <p:spPr bwMode="auto">
          <a:xfrm flipV="1">
            <a:off x="4038600" y="1143000"/>
            <a:ext cx="7620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18" name="Line 21"/>
          <p:cNvSpPr>
            <a:spLocks noChangeShapeType="1"/>
          </p:cNvSpPr>
          <p:nvPr/>
        </p:nvSpPr>
        <p:spPr bwMode="auto">
          <a:xfrm flipH="1">
            <a:off x="4495800" y="2286000"/>
            <a:ext cx="6858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19" name="Line 22"/>
          <p:cNvSpPr>
            <a:spLocks noChangeShapeType="1"/>
          </p:cNvSpPr>
          <p:nvPr/>
        </p:nvSpPr>
        <p:spPr bwMode="auto">
          <a:xfrm flipV="1">
            <a:off x="3657600" y="30480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0" name="Line 23"/>
          <p:cNvSpPr>
            <a:spLocks noChangeShapeType="1"/>
          </p:cNvSpPr>
          <p:nvPr/>
        </p:nvSpPr>
        <p:spPr bwMode="auto">
          <a:xfrm>
            <a:off x="3657600" y="4876800"/>
            <a:ext cx="990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1" name="Line 24"/>
          <p:cNvSpPr>
            <a:spLocks noChangeShapeType="1"/>
          </p:cNvSpPr>
          <p:nvPr/>
        </p:nvSpPr>
        <p:spPr bwMode="auto">
          <a:xfrm flipV="1">
            <a:off x="9296400" y="1295400"/>
            <a:ext cx="228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2" name="Line 25"/>
          <p:cNvSpPr>
            <a:spLocks noChangeShapeType="1"/>
          </p:cNvSpPr>
          <p:nvPr/>
        </p:nvSpPr>
        <p:spPr bwMode="auto">
          <a:xfrm flipH="1">
            <a:off x="7162800" y="4343400"/>
            <a:ext cx="6096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3" name="Line 26"/>
          <p:cNvSpPr>
            <a:spLocks noChangeShapeType="1"/>
          </p:cNvSpPr>
          <p:nvPr/>
        </p:nvSpPr>
        <p:spPr bwMode="auto">
          <a:xfrm flipH="1">
            <a:off x="4114800" y="5486400"/>
            <a:ext cx="16764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4" name="Line 27"/>
          <p:cNvSpPr>
            <a:spLocks noChangeShapeType="1"/>
          </p:cNvSpPr>
          <p:nvPr/>
        </p:nvSpPr>
        <p:spPr bwMode="auto">
          <a:xfrm>
            <a:off x="5791200" y="5486400"/>
            <a:ext cx="3048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5" name="Line 28"/>
          <p:cNvSpPr>
            <a:spLocks noChangeShapeType="1"/>
          </p:cNvSpPr>
          <p:nvPr/>
        </p:nvSpPr>
        <p:spPr bwMode="auto">
          <a:xfrm>
            <a:off x="6553200" y="5486400"/>
            <a:ext cx="1676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cxnSp>
        <p:nvCxnSpPr>
          <p:cNvPr id="29726" name="AutoShape 29"/>
          <p:cNvCxnSpPr>
            <a:cxnSpLocks noChangeShapeType="1"/>
            <a:stCxn id="29706" idx="0"/>
            <a:endCxn id="29707" idx="2"/>
          </p:cNvCxnSpPr>
          <p:nvPr/>
        </p:nvCxnSpPr>
        <p:spPr bwMode="auto">
          <a:xfrm flipV="1">
            <a:off x="8534400" y="2667000"/>
            <a:ext cx="495300" cy="9906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none" w="sm" len="sm"/>
          </a:ln>
        </p:spPr>
      </p:cxnSp>
      <p:cxnSp>
        <p:nvCxnSpPr>
          <p:cNvPr id="29727" name="AutoShape 30"/>
          <p:cNvCxnSpPr>
            <a:cxnSpLocks noChangeShapeType="1"/>
            <a:stCxn id="29707" idx="2"/>
            <a:endCxn id="29711" idx="0"/>
          </p:cNvCxnSpPr>
          <p:nvPr/>
        </p:nvCxnSpPr>
        <p:spPr bwMode="auto">
          <a:xfrm>
            <a:off x="9029700" y="2667000"/>
            <a:ext cx="914400" cy="3048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sp>
        <p:nvSpPr>
          <p:cNvPr id="33" name="TextBox 32"/>
          <p:cNvSpPr txBox="1"/>
          <p:nvPr/>
        </p:nvSpPr>
        <p:spPr>
          <a:xfrm>
            <a:off x="5105400" y="3352801"/>
            <a:ext cx="190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What does this say?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5" name="Rectangle 3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4175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D79D49C6-8AB9-F749-9064-6ED9B60C6DD0}" type="slidenum">
              <a:rPr lang="en-US" smtClean="0">
                <a:solidFill>
                  <a:srgbClr val="000000"/>
                </a:solidFill>
              </a:rPr>
              <a:pPr/>
              <a:t>35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307910"/>
            <a:ext cx="10363200" cy="1143000"/>
          </a:xfrm>
        </p:spPr>
        <p:txBody>
          <a:bodyPr/>
          <a:lstStyle/>
          <a:p>
            <a:pPr eaLnBrk="1" hangingPunct="1"/>
            <a:r>
              <a:rPr lang="en-US"/>
              <a:t>Multi-way Relationships</a:t>
            </a:r>
          </a:p>
        </p:txBody>
      </p:sp>
      <p:sp>
        <p:nvSpPr>
          <p:cNvPr id="31748" name="Text Box 3"/>
          <p:cNvSpPr txBox="1">
            <a:spLocks noChangeArrowheads="1"/>
          </p:cNvSpPr>
          <p:nvPr/>
        </p:nvSpPr>
        <p:spPr bwMode="auto">
          <a:xfrm>
            <a:off x="1812926" y="1435820"/>
            <a:ext cx="743665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How do we model a purchase relationship between buyers,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products and stores?</a:t>
            </a:r>
          </a:p>
        </p:txBody>
      </p:sp>
      <p:grpSp>
        <p:nvGrpSpPr>
          <p:cNvPr id="31749" name="Group 4"/>
          <p:cNvGrpSpPr>
            <a:grpSpLocks noChangeAspect="1"/>
          </p:cNvGrpSpPr>
          <p:nvPr/>
        </p:nvGrpSpPr>
        <p:grpSpPr bwMode="auto">
          <a:xfrm>
            <a:off x="2438400" y="2484013"/>
            <a:ext cx="7391400" cy="3102558"/>
            <a:chOff x="192" y="1872"/>
            <a:chExt cx="5088" cy="2136"/>
          </a:xfrm>
        </p:grpSpPr>
        <p:sp>
          <p:nvSpPr>
            <p:cNvPr id="31751" name="AutoShape 5"/>
            <p:cNvSpPr>
              <a:spLocks noChangeAspect="1" noChangeArrowheads="1"/>
            </p:cNvSpPr>
            <p:nvPr/>
          </p:nvSpPr>
          <p:spPr bwMode="auto">
            <a:xfrm>
              <a:off x="2112" y="2400"/>
              <a:ext cx="960" cy="864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31752" name="Rectangle 6"/>
            <p:cNvSpPr>
              <a:spLocks noChangeAspect="1" noChangeArrowheads="1"/>
            </p:cNvSpPr>
            <p:nvPr/>
          </p:nvSpPr>
          <p:spPr bwMode="auto">
            <a:xfrm>
              <a:off x="192" y="1872"/>
              <a:ext cx="1392" cy="4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1753" name="Rectangle 7"/>
            <p:cNvSpPr>
              <a:spLocks noChangeAspect="1" noChangeArrowheads="1"/>
            </p:cNvSpPr>
            <p:nvPr/>
          </p:nvSpPr>
          <p:spPr bwMode="auto">
            <a:xfrm>
              <a:off x="1896" y="3528"/>
              <a:ext cx="1392" cy="4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31754" name="Rectangle 8"/>
            <p:cNvSpPr>
              <a:spLocks noChangeAspect="1" noChangeArrowheads="1"/>
            </p:cNvSpPr>
            <p:nvPr/>
          </p:nvSpPr>
          <p:spPr bwMode="auto">
            <a:xfrm>
              <a:off x="3888" y="2592"/>
              <a:ext cx="1392" cy="4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31755" name="Line 9"/>
            <p:cNvSpPr>
              <a:spLocks noChangeAspect="1" noChangeShapeType="1"/>
            </p:cNvSpPr>
            <p:nvPr/>
          </p:nvSpPr>
          <p:spPr bwMode="auto">
            <a:xfrm>
              <a:off x="3072" y="283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1756" name="Line 10"/>
            <p:cNvSpPr>
              <a:spLocks noChangeAspect="1" noChangeShapeType="1"/>
            </p:cNvSpPr>
            <p:nvPr/>
          </p:nvSpPr>
          <p:spPr bwMode="auto">
            <a:xfrm>
              <a:off x="2592" y="3264"/>
              <a:ext cx="0" cy="26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1757" name="Line 11"/>
            <p:cNvSpPr>
              <a:spLocks noChangeAspect="1" noChangeShapeType="1"/>
            </p:cNvSpPr>
            <p:nvPr/>
          </p:nvSpPr>
          <p:spPr bwMode="auto">
            <a:xfrm>
              <a:off x="1584" y="2352"/>
              <a:ext cx="528" cy="4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sp>
        <p:nvSpPr>
          <p:cNvPr id="31750" name="Text Box 12"/>
          <p:cNvSpPr txBox="1">
            <a:spLocks noChangeArrowheads="1"/>
          </p:cNvSpPr>
          <p:nvPr/>
        </p:nvSpPr>
        <p:spPr bwMode="auto">
          <a:xfrm>
            <a:off x="2909871" y="6087692"/>
            <a:ext cx="637225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NB: Can 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still model as a mathematical set (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how?)</a:t>
            </a:r>
            <a:endParaRPr lang="en-US" sz="24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3528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5E2C441-1342-644D-8797-CD886A921D74}" type="slidenum">
              <a:rPr lang="en-US" smtClean="0">
                <a:solidFill>
                  <a:srgbClr val="000000"/>
                </a:solidFill>
              </a:rPr>
              <a:pPr/>
              <a:t>36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752601" y="1981200"/>
            <a:ext cx="3992563" cy="420688"/>
          </a:xfrm>
          <a:noFill/>
        </p:spPr>
        <p:txBody>
          <a:bodyPr wrap="none">
            <a:sp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400" b="1"/>
              <a:t>Q</a:t>
            </a:r>
            <a:r>
              <a:rPr lang="en-US" sz="2400"/>
              <a:t>: what does the arrow mean ?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Arrows in Multiway Relationships</a:t>
            </a:r>
          </a:p>
        </p:txBody>
      </p:sp>
      <p:sp>
        <p:nvSpPr>
          <p:cNvPr id="33798" name="AutoShape 5"/>
          <p:cNvSpPr>
            <a:spLocks noChangeAspect="1" noChangeArrowheads="1"/>
          </p:cNvSpPr>
          <p:nvPr/>
        </p:nvSpPr>
        <p:spPr bwMode="auto">
          <a:xfrm>
            <a:off x="5426670" y="3190876"/>
            <a:ext cx="1278931" cy="115252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33799" name="Rectangle 6"/>
          <p:cNvSpPr>
            <a:spLocks noChangeAspect="1" noChangeArrowheads="1"/>
          </p:cNvSpPr>
          <p:nvPr/>
        </p:nvSpPr>
        <p:spPr bwMode="auto">
          <a:xfrm>
            <a:off x="3352801" y="2743200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33800" name="Rectangle 7"/>
          <p:cNvSpPr>
            <a:spLocks noChangeAspect="1" noChangeArrowheads="1"/>
          </p:cNvSpPr>
          <p:nvPr/>
        </p:nvSpPr>
        <p:spPr bwMode="auto">
          <a:xfrm>
            <a:off x="5265739" y="4873625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33801" name="Rectangle 8"/>
          <p:cNvSpPr>
            <a:spLocks noChangeAspect="1" noChangeArrowheads="1"/>
          </p:cNvSpPr>
          <p:nvPr/>
        </p:nvSpPr>
        <p:spPr bwMode="auto">
          <a:xfrm>
            <a:off x="7559676" y="3562350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Store</a:t>
            </a:r>
          </a:p>
        </p:txBody>
      </p:sp>
      <p:sp>
        <p:nvSpPr>
          <p:cNvPr id="33802" name="Line 9"/>
          <p:cNvSpPr>
            <a:spLocks noChangeAspect="1" noChangeShapeType="1"/>
          </p:cNvSpPr>
          <p:nvPr/>
        </p:nvSpPr>
        <p:spPr bwMode="auto">
          <a:xfrm>
            <a:off x="6629401" y="3810000"/>
            <a:ext cx="930275" cy="2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3803" name="Line 10"/>
          <p:cNvSpPr>
            <a:spLocks noChangeAspect="1" noChangeShapeType="1"/>
          </p:cNvSpPr>
          <p:nvPr/>
        </p:nvSpPr>
        <p:spPr bwMode="auto">
          <a:xfrm>
            <a:off x="6084888" y="4327525"/>
            <a:ext cx="0" cy="546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3804" name="Line 11"/>
          <p:cNvSpPr>
            <a:spLocks noChangeAspect="1" noChangeShapeType="1"/>
          </p:cNvSpPr>
          <p:nvPr/>
        </p:nvSpPr>
        <p:spPr bwMode="auto">
          <a:xfrm>
            <a:off x="4937126" y="3289300"/>
            <a:ext cx="489726" cy="444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116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5E2C441-1342-644D-8797-CD886A921D74}" type="slidenum">
              <a:rPr lang="en-US" smtClean="0">
                <a:solidFill>
                  <a:srgbClr val="000000"/>
                </a:solidFill>
              </a:rPr>
              <a:pPr/>
              <a:t>37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752601" y="1981200"/>
            <a:ext cx="3992563" cy="420688"/>
          </a:xfrm>
          <a:noFill/>
        </p:spPr>
        <p:txBody>
          <a:bodyPr wrap="none">
            <a:sp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400" b="1"/>
              <a:t>Q</a:t>
            </a:r>
            <a:r>
              <a:rPr lang="en-US" sz="2400"/>
              <a:t>: what does the arrow mean ?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Arrows in Multiway Relationships</a:t>
            </a:r>
          </a:p>
        </p:txBody>
      </p:sp>
      <p:sp>
        <p:nvSpPr>
          <p:cNvPr id="33798" name="AutoShape 5"/>
          <p:cNvSpPr>
            <a:spLocks noChangeAspect="1" noChangeArrowheads="1"/>
          </p:cNvSpPr>
          <p:nvPr/>
        </p:nvSpPr>
        <p:spPr bwMode="auto">
          <a:xfrm>
            <a:off x="5426670" y="3190876"/>
            <a:ext cx="1278931" cy="115252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33799" name="Rectangle 6"/>
          <p:cNvSpPr>
            <a:spLocks noChangeAspect="1" noChangeArrowheads="1"/>
          </p:cNvSpPr>
          <p:nvPr/>
        </p:nvSpPr>
        <p:spPr bwMode="auto">
          <a:xfrm>
            <a:off x="3352801" y="2743200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33800" name="Rectangle 7"/>
          <p:cNvSpPr>
            <a:spLocks noChangeAspect="1" noChangeArrowheads="1"/>
          </p:cNvSpPr>
          <p:nvPr/>
        </p:nvSpPr>
        <p:spPr bwMode="auto">
          <a:xfrm>
            <a:off x="5265739" y="4873625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33801" name="Rectangle 8"/>
          <p:cNvSpPr>
            <a:spLocks noChangeAspect="1" noChangeArrowheads="1"/>
          </p:cNvSpPr>
          <p:nvPr/>
        </p:nvSpPr>
        <p:spPr bwMode="auto">
          <a:xfrm>
            <a:off x="7559676" y="3562350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Store</a:t>
            </a:r>
          </a:p>
        </p:txBody>
      </p:sp>
      <p:sp>
        <p:nvSpPr>
          <p:cNvPr id="33803" name="Line 10"/>
          <p:cNvSpPr>
            <a:spLocks noChangeAspect="1" noChangeShapeType="1"/>
          </p:cNvSpPr>
          <p:nvPr/>
        </p:nvSpPr>
        <p:spPr bwMode="auto">
          <a:xfrm>
            <a:off x="6084888" y="4327525"/>
            <a:ext cx="0" cy="546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none" w="lg" len="lg"/>
            <a:tailEnd type="none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3804" name="Line 11"/>
          <p:cNvSpPr>
            <a:spLocks noChangeAspect="1" noChangeShapeType="1"/>
          </p:cNvSpPr>
          <p:nvPr/>
        </p:nvSpPr>
        <p:spPr bwMode="auto">
          <a:xfrm>
            <a:off x="4937126" y="3289300"/>
            <a:ext cx="489726" cy="444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cxnSp>
        <p:nvCxnSpPr>
          <p:cNvPr id="16" name="Straight Connector 15"/>
          <p:cNvCxnSpPr>
            <a:stCxn id="33801" idx="1"/>
            <a:endCxn id="33798" idx="3"/>
          </p:cNvCxnSpPr>
          <p:nvPr/>
        </p:nvCxnSpPr>
        <p:spPr bwMode="auto">
          <a:xfrm rot="10800000">
            <a:off x="6705602" y="3767138"/>
            <a:ext cx="854075" cy="6826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708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1170DDA-A27A-3345-9E6F-B61E9AC95A1F}" type="slidenum">
              <a:rPr lang="en-US" smtClean="0">
                <a:solidFill>
                  <a:srgbClr val="000000"/>
                </a:solidFill>
              </a:rPr>
              <a:pPr/>
              <a:t>38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7891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752601" y="1981200"/>
            <a:ext cx="8164415" cy="424732"/>
          </a:xfrm>
          <a:noFill/>
        </p:spPr>
        <p:txBody>
          <a:bodyPr wrap="none">
            <a:sp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400" b="1" dirty="0"/>
              <a:t>Q</a:t>
            </a:r>
            <a:r>
              <a:rPr lang="en-US" sz="2400" dirty="0"/>
              <a:t>: How do we say that every person shops in at most one store ?</a:t>
            </a:r>
          </a:p>
        </p:txBody>
      </p:sp>
      <p:sp>
        <p:nvSpPr>
          <p:cNvPr id="37892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Arrows in Multiway Relationships</a:t>
            </a:r>
          </a:p>
        </p:txBody>
      </p:sp>
      <p:sp>
        <p:nvSpPr>
          <p:cNvPr id="37893" name="Rectangle 4"/>
          <p:cNvSpPr>
            <a:spLocks noChangeArrowheads="1"/>
          </p:cNvSpPr>
          <p:nvPr/>
        </p:nvSpPr>
        <p:spPr bwMode="auto">
          <a:xfrm>
            <a:off x="1905001" y="5943600"/>
            <a:ext cx="5412957" cy="7571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</a:rPr>
              <a:t>A</a:t>
            </a:r>
            <a:r>
              <a:rPr lang="en-US" sz="2400">
                <a:solidFill>
                  <a:srgbClr val="000000"/>
                </a:solidFill>
              </a:rPr>
              <a:t>: cannot.  This is the best approximation.</a:t>
            </a:r>
            <a:br>
              <a:rPr lang="en-US" sz="2400">
                <a:solidFill>
                  <a:srgbClr val="000000"/>
                </a:solidFill>
              </a:rPr>
            </a:br>
            <a:r>
              <a:rPr lang="en-US" sz="2400">
                <a:solidFill>
                  <a:srgbClr val="000000"/>
                </a:solidFill>
              </a:rPr>
              <a:t>(Why only approximation ?)</a:t>
            </a:r>
          </a:p>
        </p:txBody>
      </p:sp>
      <p:sp>
        <p:nvSpPr>
          <p:cNvPr id="37894" name="AutoShape 5"/>
          <p:cNvSpPr>
            <a:spLocks noChangeAspect="1" noChangeArrowheads="1"/>
          </p:cNvSpPr>
          <p:nvPr/>
        </p:nvSpPr>
        <p:spPr bwMode="auto">
          <a:xfrm>
            <a:off x="5538788" y="3343275"/>
            <a:ext cx="1092200" cy="98425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37895" name="Rectangle 6"/>
          <p:cNvSpPr>
            <a:spLocks noChangeAspect="1" noChangeArrowheads="1"/>
          </p:cNvSpPr>
          <p:nvPr/>
        </p:nvSpPr>
        <p:spPr bwMode="auto">
          <a:xfrm>
            <a:off x="3352801" y="2743200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37896" name="Rectangle 7"/>
          <p:cNvSpPr>
            <a:spLocks noChangeAspect="1" noChangeArrowheads="1"/>
          </p:cNvSpPr>
          <p:nvPr/>
        </p:nvSpPr>
        <p:spPr bwMode="auto">
          <a:xfrm>
            <a:off x="5265739" y="4873625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37897" name="Rectangle 8"/>
          <p:cNvSpPr>
            <a:spLocks noChangeAspect="1" noChangeArrowheads="1"/>
          </p:cNvSpPr>
          <p:nvPr/>
        </p:nvSpPr>
        <p:spPr bwMode="auto">
          <a:xfrm>
            <a:off x="7559676" y="3562350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Store</a:t>
            </a:r>
          </a:p>
        </p:txBody>
      </p:sp>
      <p:sp>
        <p:nvSpPr>
          <p:cNvPr id="37898" name="Line 9"/>
          <p:cNvSpPr>
            <a:spLocks noChangeAspect="1" noChangeShapeType="1"/>
          </p:cNvSpPr>
          <p:nvPr/>
        </p:nvSpPr>
        <p:spPr bwMode="auto">
          <a:xfrm>
            <a:off x="6630989" y="3835400"/>
            <a:ext cx="92868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7899" name="Line 10"/>
          <p:cNvSpPr>
            <a:spLocks noChangeAspect="1" noChangeShapeType="1"/>
          </p:cNvSpPr>
          <p:nvPr/>
        </p:nvSpPr>
        <p:spPr bwMode="auto">
          <a:xfrm>
            <a:off x="6084888" y="4327525"/>
            <a:ext cx="0" cy="546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7900" name="Line 11"/>
          <p:cNvSpPr>
            <a:spLocks noChangeAspect="1" noChangeShapeType="1"/>
          </p:cNvSpPr>
          <p:nvPr/>
        </p:nvSpPr>
        <p:spPr bwMode="auto">
          <a:xfrm>
            <a:off x="4937126" y="3289300"/>
            <a:ext cx="601663" cy="546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371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4AF79AD-4CEB-384B-9FA8-E1F42E36417A}" type="slidenum">
              <a:rPr lang="en-US" smtClean="0">
                <a:solidFill>
                  <a:srgbClr val="000000"/>
                </a:solidFill>
              </a:rPr>
              <a:pPr/>
              <a:t>39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0480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/>
              <a:t>Converting Multi-way Relationships to Binary</a:t>
            </a:r>
          </a:p>
        </p:txBody>
      </p:sp>
      <p:sp>
        <p:nvSpPr>
          <p:cNvPr id="39940" name="Rectangle 3"/>
          <p:cNvSpPr>
            <a:spLocks noChangeArrowheads="1"/>
          </p:cNvSpPr>
          <p:nvPr/>
        </p:nvSpPr>
        <p:spPr bwMode="auto">
          <a:xfrm>
            <a:off x="2209800" y="3332836"/>
            <a:ext cx="1942109" cy="669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39941" name="Rectangle 4"/>
          <p:cNvSpPr>
            <a:spLocks noChangeArrowheads="1"/>
          </p:cNvSpPr>
          <p:nvPr/>
        </p:nvSpPr>
        <p:spPr bwMode="auto">
          <a:xfrm>
            <a:off x="7366436" y="5141006"/>
            <a:ext cx="1942109" cy="669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39942" name="Rectangle 5"/>
          <p:cNvSpPr>
            <a:spLocks noChangeArrowheads="1"/>
          </p:cNvSpPr>
          <p:nvPr/>
        </p:nvSpPr>
        <p:spPr bwMode="auto">
          <a:xfrm>
            <a:off x="7299466" y="3667682"/>
            <a:ext cx="1942109" cy="669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Store</a:t>
            </a:r>
          </a:p>
        </p:txBody>
      </p:sp>
      <p:sp>
        <p:nvSpPr>
          <p:cNvPr id="39943" name="Rectangle 6"/>
          <p:cNvSpPr>
            <a:spLocks noChangeArrowheads="1"/>
          </p:cNvSpPr>
          <p:nvPr/>
        </p:nvSpPr>
        <p:spPr bwMode="auto">
          <a:xfrm>
            <a:off x="7299466" y="2060419"/>
            <a:ext cx="1942109" cy="669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39944" name="AutoShape 7"/>
          <p:cNvSpPr>
            <a:spLocks noChangeArrowheads="1"/>
          </p:cNvSpPr>
          <p:nvPr/>
        </p:nvSpPr>
        <p:spPr bwMode="auto">
          <a:xfrm>
            <a:off x="4888572" y="3399805"/>
            <a:ext cx="1339386" cy="1205447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StoreOf</a:t>
            </a:r>
          </a:p>
        </p:txBody>
      </p:sp>
      <p:sp>
        <p:nvSpPr>
          <p:cNvPr id="39945" name="AutoShape 8"/>
          <p:cNvSpPr>
            <a:spLocks noChangeArrowheads="1"/>
          </p:cNvSpPr>
          <p:nvPr/>
        </p:nvSpPr>
        <p:spPr bwMode="auto">
          <a:xfrm>
            <a:off x="4888572" y="1792542"/>
            <a:ext cx="1339386" cy="1205447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ProductOf</a:t>
            </a:r>
          </a:p>
        </p:txBody>
      </p:sp>
      <p:sp>
        <p:nvSpPr>
          <p:cNvPr id="39946" name="AutoShape 9"/>
          <p:cNvSpPr>
            <a:spLocks noChangeArrowheads="1"/>
          </p:cNvSpPr>
          <p:nvPr/>
        </p:nvSpPr>
        <p:spPr bwMode="auto">
          <a:xfrm>
            <a:off x="4888572" y="4806160"/>
            <a:ext cx="1339386" cy="1205447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000000"/>
                </a:solidFill>
              </a:rPr>
              <a:t>BuyerOf</a:t>
            </a:r>
          </a:p>
        </p:txBody>
      </p:sp>
      <p:sp>
        <p:nvSpPr>
          <p:cNvPr id="39947" name="Line 10"/>
          <p:cNvSpPr>
            <a:spLocks noChangeShapeType="1"/>
          </p:cNvSpPr>
          <p:nvPr/>
        </p:nvSpPr>
        <p:spPr bwMode="auto">
          <a:xfrm flipH="1">
            <a:off x="3415247" y="2395266"/>
            <a:ext cx="1473324" cy="93757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9948" name="Line 11"/>
          <p:cNvSpPr>
            <a:spLocks noChangeShapeType="1"/>
          </p:cNvSpPr>
          <p:nvPr/>
        </p:nvSpPr>
        <p:spPr bwMode="auto">
          <a:xfrm flipH="1" flipV="1">
            <a:off x="3214339" y="4002528"/>
            <a:ext cx="1674232" cy="140635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9949" name="Line 12"/>
          <p:cNvSpPr>
            <a:spLocks noChangeShapeType="1"/>
          </p:cNvSpPr>
          <p:nvPr/>
        </p:nvSpPr>
        <p:spPr bwMode="auto">
          <a:xfrm flipH="1">
            <a:off x="4151909" y="4002528"/>
            <a:ext cx="7366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9950" name="Line 13"/>
          <p:cNvSpPr>
            <a:spLocks noChangeShapeType="1"/>
          </p:cNvSpPr>
          <p:nvPr/>
        </p:nvSpPr>
        <p:spPr bwMode="auto">
          <a:xfrm>
            <a:off x="6227958" y="4002528"/>
            <a:ext cx="1071509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9951" name="Line 14"/>
          <p:cNvSpPr>
            <a:spLocks noChangeShapeType="1"/>
          </p:cNvSpPr>
          <p:nvPr/>
        </p:nvSpPr>
        <p:spPr bwMode="auto">
          <a:xfrm>
            <a:off x="6227958" y="5408883"/>
            <a:ext cx="113847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9952" name="Line 15"/>
          <p:cNvSpPr>
            <a:spLocks noChangeShapeType="1"/>
          </p:cNvSpPr>
          <p:nvPr/>
        </p:nvSpPr>
        <p:spPr bwMode="auto">
          <a:xfrm>
            <a:off x="6227958" y="2395266"/>
            <a:ext cx="1071509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9953" name="Oval 16"/>
          <p:cNvSpPr>
            <a:spLocks noChangeArrowheads="1"/>
          </p:cNvSpPr>
          <p:nvPr/>
        </p:nvSpPr>
        <p:spPr bwMode="auto">
          <a:xfrm>
            <a:off x="2678585" y="1859511"/>
            <a:ext cx="1272417" cy="602724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date</a:t>
            </a:r>
          </a:p>
        </p:txBody>
      </p:sp>
      <p:sp>
        <p:nvSpPr>
          <p:cNvPr id="39954" name="Line 17"/>
          <p:cNvSpPr>
            <a:spLocks noChangeShapeType="1"/>
          </p:cNvSpPr>
          <p:nvPr/>
        </p:nvSpPr>
        <p:spPr bwMode="auto">
          <a:xfrm flipV="1">
            <a:off x="3013432" y="2462235"/>
            <a:ext cx="66969" cy="87060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9982199" y="1792542"/>
            <a:ext cx="19453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From what we had on previous slide to </a:t>
            </a:r>
            <a:r>
              <a:rPr lang="en-US" sz="2400" smtClean="0">
                <a:latin typeface="+mj-lt"/>
              </a:rPr>
              <a:t>this- what did we do?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5627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6613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High-level motivation for the E/R model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Entities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Relations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Crayon Time! </a:t>
            </a:r>
            <a:r>
              <a:rPr lang="en-US" dirty="0">
                <a:latin typeface="+mj-lt"/>
              </a:rPr>
              <a:t>D</a:t>
            </a:r>
            <a:r>
              <a:rPr lang="en-US" dirty="0" smtClean="0">
                <a:latin typeface="+mj-lt"/>
              </a:rPr>
              <a:t>rawing E/R diagrams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090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4AF79AD-4CEB-384B-9FA8-E1F42E36417A}" type="slidenum">
              <a:rPr lang="en-US" smtClean="0">
                <a:solidFill>
                  <a:srgbClr val="000000"/>
                </a:solidFill>
              </a:rPr>
              <a:pPr/>
              <a:t>40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0480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/>
              <a:t>Converting Multi-way Relationships to </a:t>
            </a:r>
            <a:r>
              <a:rPr lang="en-US" dirty="0" smtClean="0"/>
              <a:t>New Entity + Binary Relationships</a:t>
            </a:r>
            <a:endParaRPr lang="en-US" dirty="0"/>
          </a:p>
        </p:txBody>
      </p:sp>
      <p:sp>
        <p:nvSpPr>
          <p:cNvPr id="39940" name="Rectangle 3"/>
          <p:cNvSpPr>
            <a:spLocks noChangeArrowheads="1"/>
          </p:cNvSpPr>
          <p:nvPr/>
        </p:nvSpPr>
        <p:spPr bwMode="auto">
          <a:xfrm>
            <a:off x="3050937" y="4000446"/>
            <a:ext cx="1703701" cy="5874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39941" name="Rectangle 4"/>
          <p:cNvSpPr>
            <a:spLocks noChangeArrowheads="1"/>
          </p:cNvSpPr>
          <p:nvPr/>
        </p:nvSpPr>
        <p:spPr bwMode="auto">
          <a:xfrm>
            <a:off x="8507790" y="5292910"/>
            <a:ext cx="1703701" cy="5874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39942" name="Rectangle 5"/>
          <p:cNvSpPr>
            <a:spLocks noChangeArrowheads="1"/>
          </p:cNvSpPr>
          <p:nvPr/>
        </p:nvSpPr>
        <p:spPr bwMode="auto">
          <a:xfrm>
            <a:off x="8449042" y="4000447"/>
            <a:ext cx="1703701" cy="5874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Store</a:t>
            </a:r>
          </a:p>
        </p:txBody>
      </p:sp>
      <p:sp>
        <p:nvSpPr>
          <p:cNvPr id="39943" name="Rectangle 6"/>
          <p:cNvSpPr>
            <a:spLocks noChangeArrowheads="1"/>
          </p:cNvSpPr>
          <p:nvPr/>
        </p:nvSpPr>
        <p:spPr bwMode="auto">
          <a:xfrm>
            <a:off x="8449042" y="2590488"/>
            <a:ext cx="1703701" cy="5874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39944" name="AutoShape 7"/>
          <p:cNvSpPr>
            <a:spLocks noChangeArrowheads="1"/>
          </p:cNvSpPr>
          <p:nvPr/>
        </p:nvSpPr>
        <p:spPr bwMode="auto">
          <a:xfrm>
            <a:off x="6334103" y="3765454"/>
            <a:ext cx="1174966" cy="105746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StoreOf</a:t>
            </a:r>
          </a:p>
        </p:txBody>
      </p:sp>
      <p:sp>
        <p:nvSpPr>
          <p:cNvPr id="39945" name="AutoShape 8"/>
          <p:cNvSpPr>
            <a:spLocks noChangeArrowheads="1"/>
          </p:cNvSpPr>
          <p:nvPr/>
        </p:nvSpPr>
        <p:spPr bwMode="auto">
          <a:xfrm>
            <a:off x="6334103" y="2355495"/>
            <a:ext cx="1174966" cy="105746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ProductOf</a:t>
            </a:r>
          </a:p>
        </p:txBody>
      </p:sp>
      <p:sp>
        <p:nvSpPr>
          <p:cNvPr id="39946" name="AutoShape 9"/>
          <p:cNvSpPr>
            <a:spLocks noChangeArrowheads="1"/>
          </p:cNvSpPr>
          <p:nvPr/>
        </p:nvSpPr>
        <p:spPr bwMode="auto">
          <a:xfrm>
            <a:off x="6334103" y="4999169"/>
            <a:ext cx="1174966" cy="105746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BuyerOf</a:t>
            </a:r>
          </a:p>
        </p:txBody>
      </p:sp>
      <p:sp>
        <p:nvSpPr>
          <p:cNvPr id="39950" name="Line 13"/>
          <p:cNvSpPr>
            <a:spLocks noChangeShapeType="1"/>
          </p:cNvSpPr>
          <p:nvPr/>
        </p:nvSpPr>
        <p:spPr bwMode="auto">
          <a:xfrm>
            <a:off x="7509069" y="4294189"/>
            <a:ext cx="93997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9951" name="Line 14"/>
          <p:cNvSpPr>
            <a:spLocks noChangeShapeType="1"/>
          </p:cNvSpPr>
          <p:nvPr/>
        </p:nvSpPr>
        <p:spPr bwMode="auto">
          <a:xfrm>
            <a:off x="7509069" y="5527903"/>
            <a:ext cx="998721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9952" name="Line 15"/>
          <p:cNvSpPr>
            <a:spLocks noChangeShapeType="1"/>
          </p:cNvSpPr>
          <p:nvPr/>
        </p:nvSpPr>
        <p:spPr bwMode="auto">
          <a:xfrm>
            <a:off x="7509069" y="2884230"/>
            <a:ext cx="93997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9953" name="Oval 16"/>
          <p:cNvSpPr>
            <a:spLocks noChangeArrowheads="1"/>
          </p:cNvSpPr>
          <p:nvPr/>
        </p:nvSpPr>
        <p:spPr bwMode="auto">
          <a:xfrm>
            <a:off x="3439195" y="2942978"/>
            <a:ext cx="1116218" cy="52873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date</a:t>
            </a:r>
          </a:p>
        </p:txBody>
      </p:sp>
      <p:sp>
        <p:nvSpPr>
          <p:cNvPr id="39954" name="Line 17"/>
          <p:cNvSpPr>
            <a:spLocks noChangeShapeType="1"/>
          </p:cNvSpPr>
          <p:nvPr/>
        </p:nvSpPr>
        <p:spPr bwMode="auto">
          <a:xfrm flipV="1">
            <a:off x="3814665" y="3471712"/>
            <a:ext cx="180392" cy="52873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1372" y="1905000"/>
            <a:ext cx="2048242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Side note</a:t>
            </a:r>
            <a:r>
              <a:rPr lang="en-US" sz="2400" smtClean="0">
                <a:latin typeface="+mj-lt"/>
              </a:rPr>
              <a:t>: What </a:t>
            </a:r>
            <a:r>
              <a:rPr lang="en-US" sz="2400" dirty="0" smtClean="0">
                <a:latin typeface="+mj-lt"/>
              </a:rPr>
              <a:t>arrows should be </a:t>
            </a:r>
            <a:r>
              <a:rPr lang="en-US" sz="2400" smtClean="0">
                <a:latin typeface="+mj-lt"/>
              </a:rPr>
              <a:t>added here? </a:t>
            </a:r>
            <a:r>
              <a:rPr lang="en-US" sz="2400" dirty="0" smtClean="0">
                <a:latin typeface="+mj-lt"/>
              </a:rPr>
              <a:t>Are these correct?</a:t>
            </a:r>
          </a:p>
        </p:txBody>
      </p:sp>
      <p:cxnSp>
        <p:nvCxnSpPr>
          <p:cNvPr id="5" name="Straight Arrow Connector 4"/>
          <p:cNvCxnSpPr>
            <a:stCxn id="39940" idx="3"/>
            <a:endCxn id="39944" idx="1"/>
          </p:cNvCxnSpPr>
          <p:nvPr/>
        </p:nvCxnSpPr>
        <p:spPr bwMode="auto">
          <a:xfrm>
            <a:off x="4754638" y="4294188"/>
            <a:ext cx="1579465" cy="1"/>
          </a:xfrm>
          <a:prstGeom prst="straightConnector1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Arrow Connector 8"/>
          <p:cNvCxnSpPr>
            <a:stCxn id="39940" idx="3"/>
            <a:endCxn id="39945" idx="1"/>
          </p:cNvCxnSpPr>
          <p:nvPr/>
        </p:nvCxnSpPr>
        <p:spPr bwMode="auto">
          <a:xfrm flipV="1">
            <a:off x="4754638" y="2884230"/>
            <a:ext cx="1579465" cy="1409958"/>
          </a:xfrm>
          <a:prstGeom prst="straightConnector1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8" name="Straight Arrow Connector 27"/>
          <p:cNvCxnSpPr>
            <a:stCxn id="39940" idx="3"/>
            <a:endCxn id="39946" idx="1"/>
          </p:cNvCxnSpPr>
          <p:nvPr/>
        </p:nvCxnSpPr>
        <p:spPr bwMode="auto">
          <a:xfrm>
            <a:off x="4754638" y="4294188"/>
            <a:ext cx="1579465" cy="1233716"/>
          </a:xfrm>
          <a:prstGeom prst="straightConnector1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05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551723"/>
            <a:ext cx="10363200" cy="1143000"/>
          </a:xfrm>
        </p:spPr>
        <p:txBody>
          <a:bodyPr/>
          <a:lstStyle/>
          <a:p>
            <a:r>
              <a:rPr lang="en-US" dirty="0" smtClean="0"/>
              <a:t>Decision: Multi-way or New Entity + Binary?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25235" y="4982100"/>
            <a:ext cx="8741527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Should we use a single </a:t>
            </a:r>
            <a:r>
              <a:rPr lang="en-US" sz="2400" b="1" smtClean="0">
                <a:latin typeface="+mj-lt"/>
              </a:rPr>
              <a:t>Multi-way relationship </a:t>
            </a:r>
            <a:r>
              <a:rPr lang="en-US" sz="2400" smtClean="0">
                <a:latin typeface="+mj-lt"/>
              </a:rPr>
              <a:t>or </a:t>
            </a:r>
            <a:r>
              <a:rPr lang="en-US" sz="2400" dirty="0" smtClean="0">
                <a:latin typeface="+mj-lt"/>
              </a:rPr>
              <a:t>a </a:t>
            </a:r>
            <a:r>
              <a:rPr lang="en-US" sz="2400" b="1" i="1" dirty="0" smtClean="0">
                <a:latin typeface="+mj-lt"/>
              </a:rPr>
              <a:t>new entity with binary relations?</a:t>
            </a:r>
            <a:endParaRPr lang="en-US" sz="2400" dirty="0">
              <a:latin typeface="+mj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108754" y="2086501"/>
            <a:ext cx="2725273" cy="1711249"/>
            <a:chOff x="3050937" y="2355495"/>
            <a:chExt cx="7160554" cy="3701143"/>
          </a:xfrm>
        </p:grpSpPr>
        <p:sp>
          <p:nvSpPr>
            <p:cNvPr id="8" name="Rectangle 3"/>
            <p:cNvSpPr>
              <a:spLocks noChangeArrowheads="1"/>
            </p:cNvSpPr>
            <p:nvPr/>
          </p:nvSpPr>
          <p:spPr bwMode="auto">
            <a:xfrm>
              <a:off x="3050937" y="4000446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8507790" y="5292910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8449042" y="4000447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>
              <a:off x="8449042" y="2590488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2" name="AutoShape 7"/>
            <p:cNvSpPr>
              <a:spLocks noChangeArrowheads="1"/>
            </p:cNvSpPr>
            <p:nvPr/>
          </p:nvSpPr>
          <p:spPr bwMode="auto">
            <a:xfrm>
              <a:off x="6334103" y="3765454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StoreOf</a:t>
              </a:r>
            </a:p>
          </p:txBody>
        </p:sp>
        <p:sp>
          <p:nvSpPr>
            <p:cNvPr id="13" name="AutoShape 8"/>
            <p:cNvSpPr>
              <a:spLocks noChangeArrowheads="1"/>
            </p:cNvSpPr>
            <p:nvPr/>
          </p:nvSpPr>
          <p:spPr bwMode="auto">
            <a:xfrm>
              <a:off x="6334103" y="2355495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 err="1">
                  <a:solidFill>
                    <a:srgbClr val="000000"/>
                  </a:solidFill>
                </a:rPr>
                <a:t>ProductOf</a:t>
              </a:r>
              <a:endParaRPr lang="en-US" sz="800" dirty="0">
                <a:solidFill>
                  <a:srgbClr val="000000"/>
                </a:solidFill>
              </a:endParaRPr>
            </a:p>
          </p:txBody>
        </p:sp>
        <p:sp>
          <p:nvSpPr>
            <p:cNvPr id="14" name="AutoShape 9"/>
            <p:cNvSpPr>
              <a:spLocks noChangeArrowheads="1"/>
            </p:cNvSpPr>
            <p:nvPr/>
          </p:nvSpPr>
          <p:spPr bwMode="auto">
            <a:xfrm>
              <a:off x="6334103" y="4999169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BuyerOf</a:t>
              </a:r>
            </a:p>
          </p:txBody>
        </p:sp>
        <p:sp>
          <p:nvSpPr>
            <p:cNvPr id="15" name="Line 13"/>
            <p:cNvSpPr>
              <a:spLocks noChangeShapeType="1"/>
            </p:cNvSpPr>
            <p:nvPr/>
          </p:nvSpPr>
          <p:spPr bwMode="auto">
            <a:xfrm>
              <a:off x="7509069" y="4294189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6" name="Line 14"/>
            <p:cNvSpPr>
              <a:spLocks noChangeShapeType="1"/>
            </p:cNvSpPr>
            <p:nvPr/>
          </p:nvSpPr>
          <p:spPr bwMode="auto">
            <a:xfrm>
              <a:off x="7509069" y="5527903"/>
              <a:ext cx="99872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7" name="Line 15"/>
            <p:cNvSpPr>
              <a:spLocks noChangeShapeType="1"/>
            </p:cNvSpPr>
            <p:nvPr/>
          </p:nvSpPr>
          <p:spPr bwMode="auto">
            <a:xfrm>
              <a:off x="7509069" y="2884230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3439195" y="2942978"/>
              <a:ext cx="1116218" cy="52873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19" name="Line 17"/>
            <p:cNvSpPr>
              <a:spLocks noChangeShapeType="1"/>
            </p:cNvSpPr>
            <p:nvPr/>
          </p:nvSpPr>
          <p:spPr bwMode="auto">
            <a:xfrm flipV="1">
              <a:off x="3814665" y="3471712"/>
              <a:ext cx="180392" cy="5287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 bwMode="auto">
            <a:xfrm>
              <a:off x="4754638" y="4294188"/>
              <a:ext cx="1579465" cy="1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1" name="Straight Arrow Connector 20"/>
            <p:cNvCxnSpPr/>
            <p:nvPr/>
          </p:nvCxnSpPr>
          <p:spPr bwMode="auto">
            <a:xfrm flipV="1">
              <a:off x="4754638" y="2884230"/>
              <a:ext cx="1579465" cy="1409958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2" name="Straight Arrow Connector 21"/>
            <p:cNvCxnSpPr/>
            <p:nvPr/>
          </p:nvCxnSpPr>
          <p:spPr bwMode="auto">
            <a:xfrm>
              <a:off x="4754638" y="4294188"/>
              <a:ext cx="1579465" cy="123371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0" name="Group 29"/>
          <p:cNvGrpSpPr/>
          <p:nvPr/>
        </p:nvGrpSpPr>
        <p:grpSpPr>
          <a:xfrm>
            <a:off x="1016350" y="2243823"/>
            <a:ext cx="3702630" cy="1711249"/>
            <a:chOff x="3352801" y="2743200"/>
            <a:chExt cx="5791200" cy="2676525"/>
          </a:xfrm>
        </p:grpSpPr>
        <p:sp>
          <p:nvSpPr>
            <p:cNvPr id="23" name="AutoShape 5"/>
            <p:cNvSpPr>
              <a:spLocks noChangeAspect="1" noChangeArrowheads="1"/>
            </p:cNvSpPr>
            <p:nvPr/>
          </p:nvSpPr>
          <p:spPr bwMode="auto">
            <a:xfrm>
              <a:off x="5538788" y="3343275"/>
              <a:ext cx="1092200" cy="98425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24" name="Rectangle 6"/>
            <p:cNvSpPr>
              <a:spLocks noChangeAspect="1" noChangeArrowheads="1"/>
            </p:cNvSpPr>
            <p:nvPr/>
          </p:nvSpPr>
          <p:spPr bwMode="auto">
            <a:xfrm>
              <a:off x="3352801" y="274320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25" name="Rectangle 7"/>
            <p:cNvSpPr>
              <a:spLocks noChangeAspect="1" noChangeArrowheads="1"/>
            </p:cNvSpPr>
            <p:nvPr/>
          </p:nvSpPr>
          <p:spPr bwMode="auto">
            <a:xfrm>
              <a:off x="5265739" y="4873625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26" name="Rectangle 8"/>
            <p:cNvSpPr>
              <a:spLocks noChangeAspect="1" noChangeArrowheads="1"/>
            </p:cNvSpPr>
            <p:nvPr/>
          </p:nvSpPr>
          <p:spPr bwMode="auto">
            <a:xfrm>
              <a:off x="7559676" y="356235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27" name="Line 9"/>
            <p:cNvSpPr>
              <a:spLocks noChangeAspect="1" noChangeShapeType="1"/>
            </p:cNvSpPr>
            <p:nvPr/>
          </p:nvSpPr>
          <p:spPr bwMode="auto">
            <a:xfrm>
              <a:off x="6630989" y="3835400"/>
              <a:ext cx="92868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28" name="Line 10"/>
            <p:cNvSpPr>
              <a:spLocks noChangeAspect="1" noChangeShapeType="1"/>
            </p:cNvSpPr>
            <p:nvPr/>
          </p:nvSpPr>
          <p:spPr bwMode="auto">
            <a:xfrm>
              <a:off x="6084888" y="4327525"/>
              <a:ext cx="0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29" name="Line 11"/>
            <p:cNvSpPr>
              <a:spLocks noChangeAspect="1" noChangeShapeType="1"/>
            </p:cNvSpPr>
            <p:nvPr/>
          </p:nvSpPr>
          <p:spPr bwMode="auto">
            <a:xfrm>
              <a:off x="4937126" y="3289300"/>
              <a:ext cx="601663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413971" y="1785945"/>
            <a:ext cx="3003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Multi-way Relationship</a:t>
            </a:r>
            <a:endParaRPr lang="en-US" sz="2400" dirty="0"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087267" y="1769024"/>
            <a:ext cx="19704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Entity + Binary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4979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551723"/>
            <a:ext cx="10363200" cy="1143000"/>
          </a:xfrm>
        </p:spPr>
        <p:txBody>
          <a:bodyPr/>
          <a:lstStyle/>
          <a:p>
            <a:r>
              <a:rPr lang="en-US" dirty="0" smtClean="0"/>
              <a:t>Decision: Multi-way or New Entity + Binary?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108754" y="2086501"/>
            <a:ext cx="2725273" cy="1711249"/>
            <a:chOff x="3050937" y="2355495"/>
            <a:chExt cx="7160554" cy="3701143"/>
          </a:xfrm>
        </p:grpSpPr>
        <p:sp>
          <p:nvSpPr>
            <p:cNvPr id="8" name="Rectangle 3"/>
            <p:cNvSpPr>
              <a:spLocks noChangeArrowheads="1"/>
            </p:cNvSpPr>
            <p:nvPr/>
          </p:nvSpPr>
          <p:spPr bwMode="auto">
            <a:xfrm>
              <a:off x="3050937" y="4000446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8507790" y="5292910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8449042" y="4000447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>
              <a:off x="8449042" y="2590488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2" name="AutoShape 7"/>
            <p:cNvSpPr>
              <a:spLocks noChangeArrowheads="1"/>
            </p:cNvSpPr>
            <p:nvPr/>
          </p:nvSpPr>
          <p:spPr bwMode="auto">
            <a:xfrm>
              <a:off x="6334103" y="3765454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StoreOf</a:t>
              </a:r>
            </a:p>
          </p:txBody>
        </p:sp>
        <p:sp>
          <p:nvSpPr>
            <p:cNvPr id="13" name="AutoShape 8"/>
            <p:cNvSpPr>
              <a:spLocks noChangeArrowheads="1"/>
            </p:cNvSpPr>
            <p:nvPr/>
          </p:nvSpPr>
          <p:spPr bwMode="auto">
            <a:xfrm>
              <a:off x="6334103" y="2355495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 err="1">
                  <a:solidFill>
                    <a:srgbClr val="000000"/>
                  </a:solidFill>
                </a:rPr>
                <a:t>ProductOf</a:t>
              </a:r>
              <a:endParaRPr lang="en-US" sz="800" dirty="0">
                <a:solidFill>
                  <a:srgbClr val="000000"/>
                </a:solidFill>
              </a:endParaRPr>
            </a:p>
          </p:txBody>
        </p:sp>
        <p:sp>
          <p:nvSpPr>
            <p:cNvPr id="14" name="AutoShape 9"/>
            <p:cNvSpPr>
              <a:spLocks noChangeArrowheads="1"/>
            </p:cNvSpPr>
            <p:nvPr/>
          </p:nvSpPr>
          <p:spPr bwMode="auto">
            <a:xfrm>
              <a:off x="6334103" y="4999169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BuyerOf</a:t>
              </a:r>
            </a:p>
          </p:txBody>
        </p:sp>
        <p:sp>
          <p:nvSpPr>
            <p:cNvPr id="15" name="Line 13"/>
            <p:cNvSpPr>
              <a:spLocks noChangeShapeType="1"/>
            </p:cNvSpPr>
            <p:nvPr/>
          </p:nvSpPr>
          <p:spPr bwMode="auto">
            <a:xfrm>
              <a:off x="7509069" y="4294189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6" name="Line 14"/>
            <p:cNvSpPr>
              <a:spLocks noChangeShapeType="1"/>
            </p:cNvSpPr>
            <p:nvPr/>
          </p:nvSpPr>
          <p:spPr bwMode="auto">
            <a:xfrm>
              <a:off x="7509069" y="5527903"/>
              <a:ext cx="99872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7" name="Line 15"/>
            <p:cNvSpPr>
              <a:spLocks noChangeShapeType="1"/>
            </p:cNvSpPr>
            <p:nvPr/>
          </p:nvSpPr>
          <p:spPr bwMode="auto">
            <a:xfrm>
              <a:off x="7509069" y="2884230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3439195" y="2942978"/>
              <a:ext cx="1116218" cy="52873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19" name="Line 17"/>
            <p:cNvSpPr>
              <a:spLocks noChangeShapeType="1"/>
            </p:cNvSpPr>
            <p:nvPr/>
          </p:nvSpPr>
          <p:spPr bwMode="auto">
            <a:xfrm flipV="1">
              <a:off x="3814665" y="3471712"/>
              <a:ext cx="180392" cy="5287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 bwMode="auto">
            <a:xfrm>
              <a:off x="4754638" y="4294188"/>
              <a:ext cx="1579465" cy="1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1" name="Straight Arrow Connector 20"/>
            <p:cNvCxnSpPr/>
            <p:nvPr/>
          </p:nvCxnSpPr>
          <p:spPr bwMode="auto">
            <a:xfrm flipV="1">
              <a:off x="4754638" y="2884230"/>
              <a:ext cx="1579465" cy="1409958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2" name="Straight Arrow Connector 21"/>
            <p:cNvCxnSpPr/>
            <p:nvPr/>
          </p:nvCxnSpPr>
          <p:spPr bwMode="auto">
            <a:xfrm>
              <a:off x="4754638" y="4294188"/>
              <a:ext cx="1579465" cy="123371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0" name="Group 29"/>
          <p:cNvGrpSpPr/>
          <p:nvPr/>
        </p:nvGrpSpPr>
        <p:grpSpPr>
          <a:xfrm>
            <a:off x="1016350" y="2243823"/>
            <a:ext cx="3702630" cy="1711249"/>
            <a:chOff x="3352801" y="2743200"/>
            <a:chExt cx="5791200" cy="2676525"/>
          </a:xfrm>
        </p:grpSpPr>
        <p:sp>
          <p:nvSpPr>
            <p:cNvPr id="23" name="AutoShape 5"/>
            <p:cNvSpPr>
              <a:spLocks noChangeAspect="1" noChangeArrowheads="1"/>
            </p:cNvSpPr>
            <p:nvPr/>
          </p:nvSpPr>
          <p:spPr bwMode="auto">
            <a:xfrm>
              <a:off x="5538788" y="3343275"/>
              <a:ext cx="1092200" cy="98425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24" name="Rectangle 6"/>
            <p:cNvSpPr>
              <a:spLocks noChangeAspect="1" noChangeArrowheads="1"/>
            </p:cNvSpPr>
            <p:nvPr/>
          </p:nvSpPr>
          <p:spPr bwMode="auto">
            <a:xfrm>
              <a:off x="3352801" y="274320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25" name="Rectangle 7"/>
            <p:cNvSpPr>
              <a:spLocks noChangeAspect="1" noChangeArrowheads="1"/>
            </p:cNvSpPr>
            <p:nvPr/>
          </p:nvSpPr>
          <p:spPr bwMode="auto">
            <a:xfrm>
              <a:off x="5265739" y="4873625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26" name="Rectangle 8"/>
            <p:cNvSpPr>
              <a:spLocks noChangeAspect="1" noChangeArrowheads="1"/>
            </p:cNvSpPr>
            <p:nvPr/>
          </p:nvSpPr>
          <p:spPr bwMode="auto">
            <a:xfrm>
              <a:off x="7559676" y="356235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27" name="Line 9"/>
            <p:cNvSpPr>
              <a:spLocks noChangeAspect="1" noChangeShapeType="1"/>
            </p:cNvSpPr>
            <p:nvPr/>
          </p:nvSpPr>
          <p:spPr bwMode="auto">
            <a:xfrm>
              <a:off x="6630989" y="3835400"/>
              <a:ext cx="92868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28" name="Line 10"/>
            <p:cNvSpPr>
              <a:spLocks noChangeAspect="1" noChangeShapeType="1"/>
            </p:cNvSpPr>
            <p:nvPr/>
          </p:nvSpPr>
          <p:spPr bwMode="auto">
            <a:xfrm>
              <a:off x="6084888" y="4327525"/>
              <a:ext cx="0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29" name="Line 11"/>
            <p:cNvSpPr>
              <a:spLocks noChangeAspect="1" noChangeShapeType="1"/>
            </p:cNvSpPr>
            <p:nvPr/>
          </p:nvSpPr>
          <p:spPr bwMode="auto">
            <a:xfrm>
              <a:off x="4937126" y="3289300"/>
              <a:ext cx="601663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413971" y="1785945"/>
            <a:ext cx="3428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(A) Multi-way Relationship</a:t>
            </a:r>
            <a:endParaRPr lang="en-US" sz="2400" dirty="0"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087267" y="1769024"/>
            <a:ext cx="2387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(B) Entity + Binary</a:t>
            </a:r>
            <a:endParaRPr lang="en-US" sz="2400" dirty="0"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14399" y="5253726"/>
            <a:ext cx="10787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Covered earlier: </a:t>
            </a:r>
            <a:r>
              <a:rPr lang="en-US" sz="2400" dirty="0" smtClean="0">
                <a:solidFill>
                  <a:srgbClr val="000000"/>
                </a:solidFill>
              </a:rPr>
              <a:t>(B) is useful if we want to have multiple instances of the “relationship” per entity combination </a:t>
            </a:r>
            <a:endParaRPr lang="en-US" sz="2400" i="1" dirty="0" smtClean="0">
              <a:solidFill>
                <a:srgbClr val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89373" y="3605920"/>
            <a:ext cx="2688830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Multiple purchases per (product, store, person</a:t>
            </a:r>
            <a:r>
              <a:rPr lang="en-US" sz="2000" smtClean="0">
                <a:latin typeface="+mj-lt"/>
              </a:rPr>
              <a:t>) combo possible here!</a:t>
            </a:r>
            <a:endParaRPr lang="en-US" sz="20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67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551723"/>
            <a:ext cx="10363200" cy="1143000"/>
          </a:xfrm>
        </p:spPr>
        <p:txBody>
          <a:bodyPr/>
          <a:lstStyle/>
          <a:p>
            <a:r>
              <a:rPr lang="en-US" dirty="0" smtClean="0"/>
              <a:t>Decision: Multi-way or New Entity + Binary?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43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108754" y="2086501"/>
            <a:ext cx="2725273" cy="1711249"/>
            <a:chOff x="3050937" y="2355495"/>
            <a:chExt cx="7160554" cy="3701143"/>
          </a:xfrm>
        </p:grpSpPr>
        <p:sp>
          <p:nvSpPr>
            <p:cNvPr id="8" name="Rectangle 3"/>
            <p:cNvSpPr>
              <a:spLocks noChangeArrowheads="1"/>
            </p:cNvSpPr>
            <p:nvPr/>
          </p:nvSpPr>
          <p:spPr bwMode="auto">
            <a:xfrm>
              <a:off x="3050937" y="4000446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8507790" y="5292910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8449042" y="4000447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>
              <a:off x="8449042" y="2590488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2" name="AutoShape 7"/>
            <p:cNvSpPr>
              <a:spLocks noChangeArrowheads="1"/>
            </p:cNvSpPr>
            <p:nvPr/>
          </p:nvSpPr>
          <p:spPr bwMode="auto">
            <a:xfrm>
              <a:off x="6334103" y="3765454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StoreOf</a:t>
              </a:r>
            </a:p>
          </p:txBody>
        </p:sp>
        <p:sp>
          <p:nvSpPr>
            <p:cNvPr id="13" name="AutoShape 8"/>
            <p:cNvSpPr>
              <a:spLocks noChangeArrowheads="1"/>
            </p:cNvSpPr>
            <p:nvPr/>
          </p:nvSpPr>
          <p:spPr bwMode="auto">
            <a:xfrm>
              <a:off x="6334103" y="2355495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 err="1">
                  <a:solidFill>
                    <a:srgbClr val="000000"/>
                  </a:solidFill>
                </a:rPr>
                <a:t>ProductOf</a:t>
              </a:r>
              <a:endParaRPr lang="en-US" sz="800" dirty="0">
                <a:solidFill>
                  <a:srgbClr val="000000"/>
                </a:solidFill>
              </a:endParaRPr>
            </a:p>
          </p:txBody>
        </p:sp>
        <p:sp>
          <p:nvSpPr>
            <p:cNvPr id="14" name="AutoShape 9"/>
            <p:cNvSpPr>
              <a:spLocks noChangeArrowheads="1"/>
            </p:cNvSpPr>
            <p:nvPr/>
          </p:nvSpPr>
          <p:spPr bwMode="auto">
            <a:xfrm>
              <a:off x="6334103" y="4999169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BuyerOf</a:t>
              </a:r>
            </a:p>
          </p:txBody>
        </p:sp>
        <p:sp>
          <p:nvSpPr>
            <p:cNvPr id="15" name="Line 13"/>
            <p:cNvSpPr>
              <a:spLocks noChangeShapeType="1"/>
            </p:cNvSpPr>
            <p:nvPr/>
          </p:nvSpPr>
          <p:spPr bwMode="auto">
            <a:xfrm>
              <a:off x="7509069" y="4294189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6" name="Line 14"/>
            <p:cNvSpPr>
              <a:spLocks noChangeShapeType="1"/>
            </p:cNvSpPr>
            <p:nvPr/>
          </p:nvSpPr>
          <p:spPr bwMode="auto">
            <a:xfrm>
              <a:off x="7509069" y="5527903"/>
              <a:ext cx="99872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7" name="Line 15"/>
            <p:cNvSpPr>
              <a:spLocks noChangeShapeType="1"/>
            </p:cNvSpPr>
            <p:nvPr/>
          </p:nvSpPr>
          <p:spPr bwMode="auto">
            <a:xfrm>
              <a:off x="7509069" y="2884230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3439195" y="2942978"/>
              <a:ext cx="1116218" cy="52873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19" name="Line 17"/>
            <p:cNvSpPr>
              <a:spLocks noChangeShapeType="1"/>
            </p:cNvSpPr>
            <p:nvPr/>
          </p:nvSpPr>
          <p:spPr bwMode="auto">
            <a:xfrm flipV="1">
              <a:off x="3814665" y="3471712"/>
              <a:ext cx="180392" cy="5287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 bwMode="auto">
            <a:xfrm>
              <a:off x="4754638" y="4294188"/>
              <a:ext cx="1579465" cy="1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1" name="Straight Arrow Connector 20"/>
            <p:cNvCxnSpPr/>
            <p:nvPr/>
          </p:nvCxnSpPr>
          <p:spPr bwMode="auto">
            <a:xfrm flipV="1">
              <a:off x="4754638" y="2884230"/>
              <a:ext cx="1579465" cy="1409958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2" name="Straight Arrow Connector 21"/>
            <p:cNvCxnSpPr/>
            <p:nvPr/>
          </p:nvCxnSpPr>
          <p:spPr bwMode="auto">
            <a:xfrm>
              <a:off x="4754638" y="4294188"/>
              <a:ext cx="1579465" cy="123371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0" name="Group 29"/>
          <p:cNvGrpSpPr/>
          <p:nvPr/>
        </p:nvGrpSpPr>
        <p:grpSpPr>
          <a:xfrm>
            <a:off x="1016350" y="2243823"/>
            <a:ext cx="3702630" cy="1711249"/>
            <a:chOff x="3352801" y="2743200"/>
            <a:chExt cx="5791200" cy="2676525"/>
          </a:xfrm>
        </p:grpSpPr>
        <p:sp>
          <p:nvSpPr>
            <p:cNvPr id="23" name="AutoShape 5"/>
            <p:cNvSpPr>
              <a:spLocks noChangeAspect="1" noChangeArrowheads="1"/>
            </p:cNvSpPr>
            <p:nvPr/>
          </p:nvSpPr>
          <p:spPr bwMode="auto">
            <a:xfrm>
              <a:off x="5538788" y="3343275"/>
              <a:ext cx="1092200" cy="98425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24" name="Rectangle 6"/>
            <p:cNvSpPr>
              <a:spLocks noChangeAspect="1" noChangeArrowheads="1"/>
            </p:cNvSpPr>
            <p:nvPr/>
          </p:nvSpPr>
          <p:spPr bwMode="auto">
            <a:xfrm>
              <a:off x="3352801" y="274320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25" name="Rectangle 7"/>
            <p:cNvSpPr>
              <a:spLocks noChangeAspect="1" noChangeArrowheads="1"/>
            </p:cNvSpPr>
            <p:nvPr/>
          </p:nvSpPr>
          <p:spPr bwMode="auto">
            <a:xfrm>
              <a:off x="5265739" y="4873625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26" name="Rectangle 8"/>
            <p:cNvSpPr>
              <a:spLocks noChangeAspect="1" noChangeArrowheads="1"/>
            </p:cNvSpPr>
            <p:nvPr/>
          </p:nvSpPr>
          <p:spPr bwMode="auto">
            <a:xfrm>
              <a:off x="7559676" y="356235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27" name="Line 9"/>
            <p:cNvSpPr>
              <a:spLocks noChangeAspect="1" noChangeShapeType="1"/>
            </p:cNvSpPr>
            <p:nvPr/>
          </p:nvSpPr>
          <p:spPr bwMode="auto">
            <a:xfrm>
              <a:off x="6630989" y="3835400"/>
              <a:ext cx="92868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28" name="Line 10"/>
            <p:cNvSpPr>
              <a:spLocks noChangeAspect="1" noChangeShapeType="1"/>
            </p:cNvSpPr>
            <p:nvPr/>
          </p:nvSpPr>
          <p:spPr bwMode="auto">
            <a:xfrm>
              <a:off x="6084888" y="4327525"/>
              <a:ext cx="0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29" name="Line 11"/>
            <p:cNvSpPr>
              <a:spLocks noChangeAspect="1" noChangeShapeType="1"/>
            </p:cNvSpPr>
            <p:nvPr/>
          </p:nvSpPr>
          <p:spPr bwMode="auto">
            <a:xfrm>
              <a:off x="4937126" y="3289300"/>
              <a:ext cx="601663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413971" y="1785945"/>
            <a:ext cx="3428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(A) Multi-way Relationship</a:t>
            </a:r>
            <a:endParaRPr lang="en-US" sz="2400" dirty="0"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087267" y="1769024"/>
            <a:ext cx="2387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(B) Entity + Binary</a:t>
            </a:r>
            <a:endParaRPr lang="en-US" sz="2400" dirty="0"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14399" y="5006681"/>
            <a:ext cx="107877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(B) is also useful when we want to add details (constraints or attributes) to the relationship</a:t>
            </a:r>
          </a:p>
          <a:p>
            <a:pPr marL="914400" lvl="1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000000"/>
                </a:solidFill>
              </a:rPr>
              <a:t>“A person who shops in only one store”</a:t>
            </a:r>
          </a:p>
          <a:p>
            <a:pPr marL="914400" lvl="1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000000"/>
                </a:solidFill>
              </a:rPr>
              <a:t>“How long a person has been shopping at a store”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89372" y="3605920"/>
            <a:ext cx="2827733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We can add more-fine-grained constraints here!</a:t>
            </a:r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251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551723"/>
            <a:ext cx="10363200" cy="1143000"/>
          </a:xfrm>
        </p:spPr>
        <p:txBody>
          <a:bodyPr/>
          <a:lstStyle/>
          <a:p>
            <a:r>
              <a:rPr lang="en-US" dirty="0" smtClean="0"/>
              <a:t>Decision: Multi-way or New Entity + Binary?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44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108754" y="2086501"/>
            <a:ext cx="2725273" cy="1711249"/>
            <a:chOff x="3050937" y="2355495"/>
            <a:chExt cx="7160554" cy="3701143"/>
          </a:xfrm>
        </p:grpSpPr>
        <p:sp>
          <p:nvSpPr>
            <p:cNvPr id="8" name="Rectangle 3"/>
            <p:cNvSpPr>
              <a:spLocks noChangeArrowheads="1"/>
            </p:cNvSpPr>
            <p:nvPr/>
          </p:nvSpPr>
          <p:spPr bwMode="auto">
            <a:xfrm>
              <a:off x="3050937" y="4000446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8507790" y="5292910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8449042" y="4000447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>
              <a:off x="8449042" y="2590488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2" name="AutoShape 7"/>
            <p:cNvSpPr>
              <a:spLocks noChangeArrowheads="1"/>
            </p:cNvSpPr>
            <p:nvPr/>
          </p:nvSpPr>
          <p:spPr bwMode="auto">
            <a:xfrm>
              <a:off x="6334103" y="3765454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StoreOf</a:t>
              </a:r>
            </a:p>
          </p:txBody>
        </p:sp>
        <p:sp>
          <p:nvSpPr>
            <p:cNvPr id="13" name="AutoShape 8"/>
            <p:cNvSpPr>
              <a:spLocks noChangeArrowheads="1"/>
            </p:cNvSpPr>
            <p:nvPr/>
          </p:nvSpPr>
          <p:spPr bwMode="auto">
            <a:xfrm>
              <a:off x="6334103" y="2355495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 err="1">
                  <a:solidFill>
                    <a:srgbClr val="000000"/>
                  </a:solidFill>
                </a:rPr>
                <a:t>ProductOf</a:t>
              </a:r>
              <a:endParaRPr lang="en-US" sz="800" dirty="0">
                <a:solidFill>
                  <a:srgbClr val="000000"/>
                </a:solidFill>
              </a:endParaRPr>
            </a:p>
          </p:txBody>
        </p:sp>
        <p:sp>
          <p:nvSpPr>
            <p:cNvPr id="14" name="AutoShape 9"/>
            <p:cNvSpPr>
              <a:spLocks noChangeArrowheads="1"/>
            </p:cNvSpPr>
            <p:nvPr/>
          </p:nvSpPr>
          <p:spPr bwMode="auto">
            <a:xfrm>
              <a:off x="6334103" y="4999169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BuyerOf</a:t>
              </a:r>
            </a:p>
          </p:txBody>
        </p:sp>
        <p:sp>
          <p:nvSpPr>
            <p:cNvPr id="15" name="Line 13"/>
            <p:cNvSpPr>
              <a:spLocks noChangeShapeType="1"/>
            </p:cNvSpPr>
            <p:nvPr/>
          </p:nvSpPr>
          <p:spPr bwMode="auto">
            <a:xfrm>
              <a:off x="7509069" y="4294189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6" name="Line 14"/>
            <p:cNvSpPr>
              <a:spLocks noChangeShapeType="1"/>
            </p:cNvSpPr>
            <p:nvPr/>
          </p:nvSpPr>
          <p:spPr bwMode="auto">
            <a:xfrm>
              <a:off x="7509069" y="5527903"/>
              <a:ext cx="99872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7" name="Line 15"/>
            <p:cNvSpPr>
              <a:spLocks noChangeShapeType="1"/>
            </p:cNvSpPr>
            <p:nvPr/>
          </p:nvSpPr>
          <p:spPr bwMode="auto">
            <a:xfrm>
              <a:off x="7509069" y="2884230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3439195" y="2942978"/>
              <a:ext cx="1116218" cy="52873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19" name="Line 17"/>
            <p:cNvSpPr>
              <a:spLocks noChangeShapeType="1"/>
            </p:cNvSpPr>
            <p:nvPr/>
          </p:nvSpPr>
          <p:spPr bwMode="auto">
            <a:xfrm flipV="1">
              <a:off x="3814665" y="3471712"/>
              <a:ext cx="180392" cy="5287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 bwMode="auto">
            <a:xfrm>
              <a:off x="4754638" y="4294188"/>
              <a:ext cx="1579465" cy="1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1" name="Straight Arrow Connector 20"/>
            <p:cNvCxnSpPr/>
            <p:nvPr/>
          </p:nvCxnSpPr>
          <p:spPr bwMode="auto">
            <a:xfrm flipV="1">
              <a:off x="4754638" y="2884230"/>
              <a:ext cx="1579465" cy="1409958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2" name="Straight Arrow Connector 21"/>
            <p:cNvCxnSpPr/>
            <p:nvPr/>
          </p:nvCxnSpPr>
          <p:spPr bwMode="auto">
            <a:xfrm>
              <a:off x="4754638" y="4294188"/>
              <a:ext cx="1579465" cy="123371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0" name="Group 29"/>
          <p:cNvGrpSpPr/>
          <p:nvPr/>
        </p:nvGrpSpPr>
        <p:grpSpPr>
          <a:xfrm>
            <a:off x="1016350" y="2243823"/>
            <a:ext cx="3702630" cy="1711249"/>
            <a:chOff x="3352801" y="2743200"/>
            <a:chExt cx="5791200" cy="2676525"/>
          </a:xfrm>
        </p:grpSpPr>
        <p:sp>
          <p:nvSpPr>
            <p:cNvPr id="23" name="AutoShape 5"/>
            <p:cNvSpPr>
              <a:spLocks noChangeAspect="1" noChangeArrowheads="1"/>
            </p:cNvSpPr>
            <p:nvPr/>
          </p:nvSpPr>
          <p:spPr bwMode="auto">
            <a:xfrm>
              <a:off x="5538788" y="3343275"/>
              <a:ext cx="1092200" cy="98425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24" name="Rectangle 6"/>
            <p:cNvSpPr>
              <a:spLocks noChangeAspect="1" noChangeArrowheads="1"/>
            </p:cNvSpPr>
            <p:nvPr/>
          </p:nvSpPr>
          <p:spPr bwMode="auto">
            <a:xfrm>
              <a:off x="3352801" y="274320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25" name="Rectangle 7"/>
            <p:cNvSpPr>
              <a:spLocks noChangeAspect="1" noChangeArrowheads="1"/>
            </p:cNvSpPr>
            <p:nvPr/>
          </p:nvSpPr>
          <p:spPr bwMode="auto">
            <a:xfrm>
              <a:off x="5265739" y="4873625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26" name="Rectangle 8"/>
            <p:cNvSpPr>
              <a:spLocks noChangeAspect="1" noChangeArrowheads="1"/>
            </p:cNvSpPr>
            <p:nvPr/>
          </p:nvSpPr>
          <p:spPr bwMode="auto">
            <a:xfrm>
              <a:off x="7559676" y="356235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27" name="Line 9"/>
            <p:cNvSpPr>
              <a:spLocks noChangeAspect="1" noChangeShapeType="1"/>
            </p:cNvSpPr>
            <p:nvPr/>
          </p:nvSpPr>
          <p:spPr bwMode="auto">
            <a:xfrm>
              <a:off x="6630989" y="3835400"/>
              <a:ext cx="92868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28" name="Line 10"/>
            <p:cNvSpPr>
              <a:spLocks noChangeAspect="1" noChangeShapeType="1"/>
            </p:cNvSpPr>
            <p:nvPr/>
          </p:nvSpPr>
          <p:spPr bwMode="auto">
            <a:xfrm>
              <a:off x="6084888" y="4327525"/>
              <a:ext cx="0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29" name="Line 11"/>
            <p:cNvSpPr>
              <a:spLocks noChangeAspect="1" noChangeShapeType="1"/>
            </p:cNvSpPr>
            <p:nvPr/>
          </p:nvSpPr>
          <p:spPr bwMode="auto">
            <a:xfrm>
              <a:off x="4937126" y="3289300"/>
              <a:ext cx="601663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413971" y="1785945"/>
            <a:ext cx="3428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(A) Multi-way Relationship</a:t>
            </a:r>
            <a:endParaRPr lang="en-US" sz="2400" dirty="0"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087267" y="1769024"/>
            <a:ext cx="2387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(B) Entity + Binary</a:t>
            </a:r>
            <a:endParaRPr lang="en-US" sz="2400" dirty="0"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14399" y="5006681"/>
            <a:ext cx="10787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(A) is useful when a relationship really is between multiple entities</a:t>
            </a:r>
          </a:p>
          <a:p>
            <a:pPr marL="914400" lvl="1" indent="-457200" fontAlgn="base">
              <a:spcBef>
                <a:spcPct val="0"/>
              </a:spcBef>
              <a:spcAft>
                <a:spcPct val="0"/>
              </a:spcAft>
            </a:pPr>
            <a:r>
              <a:rPr lang="en-US" sz="2400" i="1" dirty="0">
                <a:solidFill>
                  <a:srgbClr val="000000"/>
                </a:solidFill>
              </a:rPr>
              <a:t>- 	Ex: A </a:t>
            </a:r>
            <a:r>
              <a:rPr lang="en-US" sz="2400" i="1" dirty="0" smtClean="0">
                <a:solidFill>
                  <a:srgbClr val="000000"/>
                </a:solidFill>
              </a:rPr>
              <a:t>three-party legal contract</a:t>
            </a:r>
            <a:endParaRPr lang="en-US" sz="2400" i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40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669F9ED-9884-1A4D-A067-180AAED5C34C}" type="slidenum">
              <a:rPr lang="en-US" smtClean="0">
                <a:solidFill>
                  <a:srgbClr val="000000"/>
                </a:solidFill>
              </a:rPr>
              <a:pPr/>
              <a:t>45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0" y="152400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3. Design Principles</a:t>
            </a:r>
          </a:p>
        </p:txBody>
      </p:sp>
      <p:sp>
        <p:nvSpPr>
          <p:cNvPr id="40964" name="AutoShape 3"/>
          <p:cNvSpPr>
            <a:spLocks noChangeArrowheads="1"/>
          </p:cNvSpPr>
          <p:nvPr/>
        </p:nvSpPr>
        <p:spPr bwMode="auto">
          <a:xfrm>
            <a:off x="4953000" y="2667000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40965" name="Rectangle 4"/>
          <p:cNvSpPr>
            <a:spLocks noChangeArrowheads="1"/>
          </p:cNvSpPr>
          <p:nvPr/>
        </p:nvSpPr>
        <p:spPr bwMode="auto">
          <a:xfrm>
            <a:off x="1676400" y="2971800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40966" name="Rectangle 5"/>
          <p:cNvSpPr>
            <a:spLocks noChangeArrowheads="1"/>
          </p:cNvSpPr>
          <p:nvPr/>
        </p:nvSpPr>
        <p:spPr bwMode="auto">
          <a:xfrm>
            <a:off x="7772400" y="2971800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40967" name="Line 6"/>
          <p:cNvSpPr>
            <a:spLocks noChangeShapeType="1"/>
          </p:cNvSpPr>
          <p:nvPr/>
        </p:nvSpPr>
        <p:spPr bwMode="auto">
          <a:xfrm flipH="1">
            <a:off x="3886199" y="3352800"/>
            <a:ext cx="1088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0968" name="Line 7"/>
          <p:cNvSpPr>
            <a:spLocks noChangeShapeType="1"/>
          </p:cNvSpPr>
          <p:nvPr/>
        </p:nvSpPr>
        <p:spPr bwMode="auto">
          <a:xfrm>
            <a:off x="6498774" y="3352800"/>
            <a:ext cx="1273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0969" name="Text Box 8"/>
          <p:cNvSpPr txBox="1">
            <a:spLocks noChangeArrowheads="1"/>
          </p:cNvSpPr>
          <p:nvPr/>
        </p:nvSpPr>
        <p:spPr bwMode="auto">
          <a:xfrm>
            <a:off x="1099457" y="1600200"/>
            <a:ext cx="4627742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+mj-lt"/>
              </a:rPr>
              <a:t>What’s </a:t>
            </a:r>
            <a:r>
              <a:rPr lang="en-US" sz="2400" dirty="0" smtClean="0">
                <a:latin typeface="+mj-lt"/>
              </a:rPr>
              <a:t>wrong with these examples?</a:t>
            </a:r>
            <a:endParaRPr lang="en-US" sz="2400" dirty="0">
              <a:latin typeface="+mj-lt"/>
            </a:endParaRPr>
          </a:p>
        </p:txBody>
      </p:sp>
      <p:sp>
        <p:nvSpPr>
          <p:cNvPr id="40970" name="AutoShape 9"/>
          <p:cNvSpPr>
            <a:spLocks noChangeArrowheads="1"/>
          </p:cNvSpPr>
          <p:nvPr/>
        </p:nvSpPr>
        <p:spPr bwMode="auto">
          <a:xfrm>
            <a:off x="4953000" y="4800600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President</a:t>
            </a:r>
          </a:p>
        </p:txBody>
      </p:sp>
      <p:sp>
        <p:nvSpPr>
          <p:cNvPr id="40971" name="Rectangle 10"/>
          <p:cNvSpPr>
            <a:spLocks noChangeArrowheads="1"/>
          </p:cNvSpPr>
          <p:nvPr/>
        </p:nvSpPr>
        <p:spPr bwMode="auto">
          <a:xfrm>
            <a:off x="7772400" y="5181600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40972" name="Rectangle 11"/>
          <p:cNvSpPr>
            <a:spLocks noChangeArrowheads="1"/>
          </p:cNvSpPr>
          <p:nvPr/>
        </p:nvSpPr>
        <p:spPr bwMode="auto">
          <a:xfrm>
            <a:off x="1676400" y="5181600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Country</a:t>
            </a:r>
          </a:p>
        </p:txBody>
      </p:sp>
      <p:sp>
        <p:nvSpPr>
          <p:cNvPr id="40973" name="Line 12"/>
          <p:cNvSpPr>
            <a:spLocks noChangeShapeType="1"/>
          </p:cNvSpPr>
          <p:nvPr/>
        </p:nvSpPr>
        <p:spPr bwMode="auto">
          <a:xfrm>
            <a:off x="6477000" y="5486400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0974" name="Line 13"/>
          <p:cNvSpPr>
            <a:spLocks noChangeShapeType="1"/>
          </p:cNvSpPr>
          <p:nvPr/>
        </p:nvSpPr>
        <p:spPr bwMode="auto">
          <a:xfrm flipH="1">
            <a:off x="3886200" y="5486400"/>
            <a:ext cx="1066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2608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9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9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09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09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9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9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9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9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09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09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2" grpId="0"/>
      <p:bldP spid="40970" grpId="0" animBg="1"/>
      <p:bldP spid="40971" grpId="0" animBg="1"/>
      <p:bldP spid="40972" grpId="0" animBg="1"/>
      <p:bldP spid="40973" grpId="0" animBg="1"/>
      <p:bldP spid="4097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A9760C5-F2AB-2046-94D4-0F27F47C5083}" type="slidenum">
              <a:rPr lang="en-US" smtClean="0">
                <a:solidFill>
                  <a:srgbClr val="000000"/>
                </a:solidFill>
              </a:rPr>
              <a:pPr/>
              <a:t>46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Design Principles:</a:t>
            </a:r>
            <a:br>
              <a:rPr lang="en-US"/>
            </a:br>
            <a:r>
              <a:rPr lang="en-US"/>
              <a:t>What’s Wrong?</a:t>
            </a:r>
          </a:p>
        </p:txBody>
      </p:sp>
      <p:sp>
        <p:nvSpPr>
          <p:cNvPr id="41988" name="AutoShape 3"/>
          <p:cNvSpPr>
            <a:spLocks noChangeArrowheads="1"/>
          </p:cNvSpPr>
          <p:nvPr/>
        </p:nvSpPr>
        <p:spPr bwMode="auto">
          <a:xfrm>
            <a:off x="5266765" y="3261519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41989" name="Rectangle 4"/>
          <p:cNvSpPr>
            <a:spLocks noChangeArrowheads="1"/>
          </p:cNvSpPr>
          <p:nvPr/>
        </p:nvSpPr>
        <p:spPr bwMode="auto">
          <a:xfrm>
            <a:off x="2218765" y="242331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41990" name="Rectangle 5"/>
          <p:cNvSpPr>
            <a:spLocks noChangeArrowheads="1"/>
          </p:cNvSpPr>
          <p:nvPr/>
        </p:nvSpPr>
        <p:spPr bwMode="auto">
          <a:xfrm>
            <a:off x="8086165" y="356631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Store</a:t>
            </a:r>
          </a:p>
        </p:txBody>
      </p:sp>
      <p:sp>
        <p:nvSpPr>
          <p:cNvPr id="41991" name="Line 6"/>
          <p:cNvSpPr>
            <a:spLocks noChangeShapeType="1"/>
          </p:cNvSpPr>
          <p:nvPr/>
        </p:nvSpPr>
        <p:spPr bwMode="auto">
          <a:xfrm>
            <a:off x="6790765" y="3947319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1992" name="Oval 7"/>
          <p:cNvSpPr>
            <a:spLocks noChangeArrowheads="1"/>
          </p:cNvSpPr>
          <p:nvPr/>
        </p:nvSpPr>
        <p:spPr bwMode="auto">
          <a:xfrm>
            <a:off x="6943165" y="1966119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date</a:t>
            </a:r>
          </a:p>
        </p:txBody>
      </p:sp>
      <p:sp>
        <p:nvSpPr>
          <p:cNvPr id="41993" name="Line 8"/>
          <p:cNvSpPr>
            <a:spLocks noChangeShapeType="1"/>
          </p:cNvSpPr>
          <p:nvPr/>
        </p:nvSpPr>
        <p:spPr bwMode="auto">
          <a:xfrm flipV="1">
            <a:off x="6028765" y="2499519"/>
            <a:ext cx="10668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1994" name="Oval 9"/>
          <p:cNvSpPr>
            <a:spLocks noChangeArrowheads="1"/>
          </p:cNvSpPr>
          <p:nvPr/>
        </p:nvSpPr>
        <p:spPr bwMode="auto">
          <a:xfrm>
            <a:off x="5800165" y="5395119"/>
            <a:ext cx="1828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personName</a:t>
            </a:r>
          </a:p>
        </p:txBody>
      </p:sp>
      <p:sp>
        <p:nvSpPr>
          <p:cNvPr id="41995" name="Line 10"/>
          <p:cNvSpPr>
            <a:spLocks noChangeShapeType="1"/>
          </p:cNvSpPr>
          <p:nvPr/>
        </p:nvSpPr>
        <p:spPr bwMode="auto">
          <a:xfrm>
            <a:off x="6028765" y="4633119"/>
            <a:ext cx="6096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1996" name="Line 11"/>
          <p:cNvSpPr>
            <a:spLocks noChangeShapeType="1"/>
          </p:cNvSpPr>
          <p:nvPr/>
        </p:nvSpPr>
        <p:spPr bwMode="auto">
          <a:xfrm>
            <a:off x="4428565" y="3185319"/>
            <a:ext cx="8382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1997" name="Oval 12"/>
          <p:cNvSpPr>
            <a:spLocks noChangeArrowheads="1"/>
          </p:cNvSpPr>
          <p:nvPr/>
        </p:nvSpPr>
        <p:spPr bwMode="auto">
          <a:xfrm>
            <a:off x="3590365" y="5090319"/>
            <a:ext cx="1752600" cy="9906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personAddr</a:t>
            </a:r>
          </a:p>
        </p:txBody>
      </p:sp>
      <p:sp>
        <p:nvSpPr>
          <p:cNvPr id="41998" name="Line 13"/>
          <p:cNvSpPr>
            <a:spLocks noChangeShapeType="1"/>
          </p:cNvSpPr>
          <p:nvPr/>
        </p:nvSpPr>
        <p:spPr bwMode="auto">
          <a:xfrm flipH="1">
            <a:off x="4352365" y="4633119"/>
            <a:ext cx="16764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525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AA8E412-24DC-524F-ABDA-D90639A5CBF9}" type="slidenum">
              <a:rPr lang="en-US" smtClean="0">
                <a:solidFill>
                  <a:srgbClr val="000000"/>
                </a:solidFill>
              </a:rPr>
              <a:pPr/>
              <a:t>47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Design Principles:</a:t>
            </a:r>
            <a:br>
              <a:rPr lang="en-US"/>
            </a:br>
            <a:r>
              <a:rPr lang="en-US"/>
              <a:t>What’s Wrong?</a:t>
            </a:r>
          </a:p>
        </p:txBody>
      </p:sp>
      <p:sp>
        <p:nvSpPr>
          <p:cNvPr id="43012" name="AutoShape 3"/>
          <p:cNvSpPr>
            <a:spLocks noChangeArrowheads="1"/>
          </p:cNvSpPr>
          <p:nvPr/>
        </p:nvSpPr>
        <p:spPr bwMode="auto">
          <a:xfrm>
            <a:off x="4823012" y="3413499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43013" name="Rectangle 4"/>
          <p:cNvSpPr>
            <a:spLocks noChangeArrowheads="1"/>
          </p:cNvSpPr>
          <p:nvPr/>
        </p:nvSpPr>
        <p:spPr bwMode="auto">
          <a:xfrm>
            <a:off x="1775012" y="257529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43014" name="Rectangle 5"/>
          <p:cNvSpPr>
            <a:spLocks noChangeArrowheads="1"/>
          </p:cNvSpPr>
          <p:nvPr/>
        </p:nvSpPr>
        <p:spPr bwMode="auto">
          <a:xfrm>
            <a:off x="4442012" y="554709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43015" name="Rectangle 6"/>
          <p:cNvSpPr>
            <a:spLocks noChangeArrowheads="1"/>
          </p:cNvSpPr>
          <p:nvPr/>
        </p:nvSpPr>
        <p:spPr bwMode="auto">
          <a:xfrm>
            <a:off x="7642412" y="371829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Store</a:t>
            </a:r>
          </a:p>
        </p:txBody>
      </p:sp>
      <p:sp>
        <p:nvSpPr>
          <p:cNvPr id="43016" name="Line 7"/>
          <p:cNvSpPr>
            <a:spLocks noChangeShapeType="1"/>
          </p:cNvSpPr>
          <p:nvPr/>
        </p:nvSpPr>
        <p:spPr bwMode="auto">
          <a:xfrm>
            <a:off x="6347012" y="4099299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3017" name="Line 8"/>
          <p:cNvSpPr>
            <a:spLocks noChangeShapeType="1"/>
          </p:cNvSpPr>
          <p:nvPr/>
        </p:nvSpPr>
        <p:spPr bwMode="auto">
          <a:xfrm>
            <a:off x="5585012" y="4785099"/>
            <a:ext cx="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3018" name="Oval 9"/>
          <p:cNvSpPr>
            <a:spLocks noChangeArrowheads="1"/>
          </p:cNvSpPr>
          <p:nvPr/>
        </p:nvSpPr>
        <p:spPr bwMode="auto">
          <a:xfrm>
            <a:off x="8937812" y="1813299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date</a:t>
            </a:r>
          </a:p>
        </p:txBody>
      </p:sp>
      <p:sp>
        <p:nvSpPr>
          <p:cNvPr id="43019" name="Line 10"/>
          <p:cNvSpPr>
            <a:spLocks noChangeShapeType="1"/>
          </p:cNvSpPr>
          <p:nvPr/>
        </p:nvSpPr>
        <p:spPr bwMode="auto">
          <a:xfrm flipV="1">
            <a:off x="5585012" y="2651499"/>
            <a:ext cx="10668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3020" name="Rectangle 11"/>
          <p:cNvSpPr>
            <a:spLocks noChangeArrowheads="1"/>
          </p:cNvSpPr>
          <p:nvPr/>
        </p:nvSpPr>
        <p:spPr bwMode="auto">
          <a:xfrm>
            <a:off x="5661212" y="188949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Dates</a:t>
            </a:r>
          </a:p>
        </p:txBody>
      </p:sp>
      <p:sp>
        <p:nvSpPr>
          <p:cNvPr id="43021" name="Line 12"/>
          <p:cNvSpPr>
            <a:spLocks noChangeShapeType="1"/>
          </p:cNvSpPr>
          <p:nvPr/>
        </p:nvSpPr>
        <p:spPr bwMode="auto">
          <a:xfrm flipV="1">
            <a:off x="7871012" y="2194299"/>
            <a:ext cx="10668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3022" name="Line 13"/>
          <p:cNvSpPr>
            <a:spLocks noChangeShapeType="1"/>
          </p:cNvSpPr>
          <p:nvPr/>
        </p:nvSpPr>
        <p:spPr bwMode="auto">
          <a:xfrm>
            <a:off x="3984812" y="3337299"/>
            <a:ext cx="8382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2699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Examples: Entity vs. Attribute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07141" y="1835533"/>
            <a:ext cx="3101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Should </a:t>
            </a:r>
            <a:r>
              <a:rPr lang="en-US" sz="2800">
                <a:solidFill>
                  <a:srgbClr val="000000"/>
                </a:solidFill>
                <a:latin typeface="+mj-lt"/>
              </a:rPr>
              <a:t>address </a:t>
            </a:r>
            <a:r>
              <a:rPr lang="en-US" sz="2800" smtClean="0">
                <a:solidFill>
                  <a:srgbClr val="000000"/>
                </a:solidFill>
                <a:latin typeface="+mj-lt"/>
              </a:rPr>
              <a:t>(A) be an attribute?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38200" y="3223600"/>
            <a:ext cx="4056068" cy="2102820"/>
            <a:chOff x="-95765" y="637150"/>
            <a:chExt cx="3091543" cy="1602773"/>
          </a:xfrm>
        </p:grpSpPr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530164" y="1634170"/>
              <a:ext cx="1643743" cy="605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Employee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-95765" y="63715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1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1547978" y="656398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2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</p:grpSp>
      <p:cxnSp>
        <p:nvCxnSpPr>
          <p:cNvPr id="14" name="Straight Connector 13"/>
          <p:cNvCxnSpPr>
            <a:stCxn id="9" idx="0"/>
            <a:endCxn id="11" idx="4"/>
          </p:cNvCxnSpPr>
          <p:nvPr/>
        </p:nvCxnSpPr>
        <p:spPr bwMode="auto">
          <a:xfrm flipV="1">
            <a:off x="2737697" y="4148615"/>
            <a:ext cx="1206823" cy="38306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>
            <a:stCxn id="9" idx="0"/>
            <a:endCxn id="10" idx="4"/>
          </p:cNvCxnSpPr>
          <p:nvPr/>
        </p:nvCxnSpPr>
        <p:spPr bwMode="auto">
          <a:xfrm flipH="1" flipV="1">
            <a:off x="1787949" y="4123362"/>
            <a:ext cx="949748" cy="40831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7" name="Group 6"/>
          <p:cNvGrpSpPr/>
          <p:nvPr/>
        </p:nvGrpSpPr>
        <p:grpSpPr>
          <a:xfrm>
            <a:off x="7064188" y="3165280"/>
            <a:ext cx="3468401" cy="2455591"/>
            <a:chOff x="10017003" y="907211"/>
            <a:chExt cx="1989879" cy="2297843"/>
          </a:xfrm>
        </p:grpSpPr>
        <p:sp>
          <p:nvSpPr>
            <p:cNvPr id="19" name="Rectangle 4"/>
            <p:cNvSpPr>
              <a:spLocks noChangeArrowheads="1"/>
            </p:cNvSpPr>
            <p:nvPr/>
          </p:nvSpPr>
          <p:spPr bwMode="auto">
            <a:xfrm>
              <a:off x="10419884" y="1548946"/>
              <a:ext cx="1057999" cy="38989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Address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10017003" y="907211"/>
              <a:ext cx="931880" cy="44141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Street </a:t>
              </a: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11075002" y="919600"/>
              <a:ext cx="931880" cy="44141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ZIP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2" name="Rectangle 4"/>
            <p:cNvSpPr>
              <a:spLocks noChangeArrowheads="1"/>
            </p:cNvSpPr>
            <p:nvPr/>
          </p:nvSpPr>
          <p:spPr bwMode="auto">
            <a:xfrm>
              <a:off x="10419884" y="2815160"/>
              <a:ext cx="1057999" cy="38989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Employee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24" name="Straight Connector 23"/>
            <p:cNvCxnSpPr>
              <a:stCxn id="20" idx="4"/>
              <a:endCxn id="19" idx="0"/>
            </p:cNvCxnSpPr>
            <p:nvPr/>
          </p:nvCxnSpPr>
          <p:spPr bwMode="auto">
            <a:xfrm>
              <a:off x="10482943" y="1348628"/>
              <a:ext cx="465941" cy="20031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19" idx="0"/>
              <a:endCxn id="21" idx="4"/>
            </p:cNvCxnSpPr>
            <p:nvPr/>
          </p:nvCxnSpPr>
          <p:spPr bwMode="auto">
            <a:xfrm flipV="1">
              <a:off x="10948884" y="1361017"/>
              <a:ext cx="592058" cy="18792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7" name="AutoShape 3"/>
            <p:cNvSpPr>
              <a:spLocks noChangeArrowheads="1"/>
            </p:cNvSpPr>
            <p:nvPr/>
          </p:nvSpPr>
          <p:spPr bwMode="auto">
            <a:xfrm>
              <a:off x="10532750" y="2178146"/>
              <a:ext cx="832266" cy="392488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AddrOf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29" name="Straight Arrow Connector 28"/>
            <p:cNvCxnSpPr>
              <a:stCxn id="19" idx="2"/>
              <a:endCxn id="27" idx="0"/>
            </p:cNvCxnSpPr>
            <p:nvPr/>
          </p:nvCxnSpPr>
          <p:spPr bwMode="auto">
            <a:xfrm flipH="1">
              <a:off x="10948883" y="1938840"/>
              <a:ext cx="1" cy="23930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1" name="Straight Connector 30"/>
            <p:cNvCxnSpPr>
              <a:stCxn id="27" idx="2"/>
              <a:endCxn id="22" idx="0"/>
            </p:cNvCxnSpPr>
            <p:nvPr/>
          </p:nvCxnSpPr>
          <p:spPr bwMode="auto">
            <a:xfrm>
              <a:off x="10948883" y="2570634"/>
              <a:ext cx="1" cy="2445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7357409" y="1904758"/>
            <a:ext cx="3101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Or (B) be an entity?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1463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Examples: Entity vs. Attribute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07141" y="1835533"/>
            <a:ext cx="3101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Should </a:t>
            </a:r>
            <a:r>
              <a:rPr lang="en-US" sz="2800">
                <a:solidFill>
                  <a:srgbClr val="000000"/>
                </a:solidFill>
                <a:latin typeface="+mj-lt"/>
              </a:rPr>
              <a:t>address </a:t>
            </a:r>
            <a:r>
              <a:rPr lang="en-US" sz="2800" smtClean="0">
                <a:solidFill>
                  <a:srgbClr val="000000"/>
                </a:solidFill>
                <a:latin typeface="+mj-lt"/>
              </a:rPr>
              <a:t>(A) be an attribute?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38200" y="3223600"/>
            <a:ext cx="4056068" cy="2102820"/>
            <a:chOff x="-95765" y="637150"/>
            <a:chExt cx="3091543" cy="1602773"/>
          </a:xfrm>
        </p:grpSpPr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530164" y="1634170"/>
              <a:ext cx="1643743" cy="605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Employee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-95765" y="63715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1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1547978" y="656398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2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</p:grpSp>
      <p:cxnSp>
        <p:nvCxnSpPr>
          <p:cNvPr id="14" name="Straight Connector 13"/>
          <p:cNvCxnSpPr>
            <a:stCxn id="9" idx="0"/>
            <a:endCxn id="11" idx="4"/>
          </p:cNvCxnSpPr>
          <p:nvPr/>
        </p:nvCxnSpPr>
        <p:spPr bwMode="auto">
          <a:xfrm flipV="1">
            <a:off x="2737697" y="4148615"/>
            <a:ext cx="1206823" cy="38306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>
            <a:stCxn id="9" idx="0"/>
            <a:endCxn id="10" idx="4"/>
          </p:cNvCxnSpPr>
          <p:nvPr/>
        </p:nvCxnSpPr>
        <p:spPr bwMode="auto">
          <a:xfrm flipH="1" flipV="1">
            <a:off x="1787949" y="4123362"/>
            <a:ext cx="949748" cy="40831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6271745" y="1835533"/>
            <a:ext cx="467770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How do we handle employees with multiple addresses here?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000000"/>
              </a:solidFill>
              <a:latin typeface="+mj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800" dirty="0" smtClean="0">
              <a:solidFill>
                <a:srgbClr val="000000"/>
              </a:solidFill>
              <a:latin typeface="+mj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How do we handle addresses where internal structure of the address (e.g. 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z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ip code, state) is useful?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5517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1BCB76E-500D-7F43-84D2-DFC93686DB1F}" type="slidenum">
              <a:rPr lang="en-US" smtClean="0">
                <a:solidFill>
                  <a:srgbClr val="000000"/>
                </a:solidFill>
              </a:rPr>
              <a:pPr/>
              <a:t>5</a:t>
            </a:fld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Database Design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b="1" dirty="0" smtClean="0"/>
              <a:t>Database design: Why </a:t>
            </a:r>
            <a:r>
              <a:rPr lang="en-US" sz="2400" b="1" dirty="0"/>
              <a:t>do we need it?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 Agree on structure of the database before deciding on a particular </a:t>
            </a:r>
            <a:r>
              <a:rPr lang="en-US" sz="2000" dirty="0" smtClean="0"/>
              <a:t>implementation</a:t>
            </a:r>
            <a:endParaRPr lang="en-US" sz="2000" dirty="0"/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sz="2000" dirty="0"/>
          </a:p>
          <a:p>
            <a:pPr eaLnBrk="1" hangingPunct="1">
              <a:lnSpc>
                <a:spcPct val="90000"/>
              </a:lnSpc>
            </a:pPr>
            <a:r>
              <a:rPr lang="en-US" sz="2400" b="1" dirty="0"/>
              <a:t>Consider issues such as: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What entities to model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How entities are related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What constraints exist in the domain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How to achieve </a:t>
            </a:r>
            <a:r>
              <a:rPr lang="en-US" sz="2000" u="sng" dirty="0"/>
              <a:t>good</a:t>
            </a:r>
            <a:r>
              <a:rPr lang="en-US" sz="2000" dirty="0"/>
              <a:t> </a:t>
            </a:r>
            <a:r>
              <a:rPr lang="en-US" sz="2000" dirty="0" smtClean="0"/>
              <a:t>designs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sz="2000" dirty="0"/>
          </a:p>
          <a:p>
            <a:pPr eaLnBrk="1" hangingPunct="1">
              <a:lnSpc>
                <a:spcPct val="90000"/>
              </a:lnSpc>
            </a:pPr>
            <a:r>
              <a:rPr lang="en-US" sz="2400" b="1" dirty="0"/>
              <a:t>Several formalisms exists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We discuss one flavor of E/R diagrams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38565" y="3056965"/>
            <a:ext cx="274320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This the </a:t>
            </a:r>
            <a:r>
              <a:rPr lang="en-US" sz="2400" smtClean="0">
                <a:solidFill>
                  <a:srgbClr val="000000"/>
                </a:solidFill>
                <a:latin typeface="+mj-lt"/>
              </a:rPr>
              <a:t>first project.</a:t>
            </a:r>
            <a:endParaRPr lang="en-US" sz="24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93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Examples: Entity vs. Attribute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50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61608" y="1527794"/>
            <a:ext cx="3101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Should </a:t>
            </a:r>
            <a:r>
              <a:rPr lang="en-US" sz="2800">
                <a:solidFill>
                  <a:srgbClr val="000000"/>
                </a:solidFill>
                <a:latin typeface="+mj-lt"/>
              </a:rPr>
              <a:t>address </a:t>
            </a:r>
            <a:r>
              <a:rPr lang="en-US" sz="2800" smtClean="0">
                <a:solidFill>
                  <a:srgbClr val="000000"/>
                </a:solidFill>
                <a:latin typeface="+mj-lt"/>
              </a:rPr>
              <a:t>(A) be an attribute?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38200" y="2972109"/>
            <a:ext cx="4056068" cy="2102820"/>
            <a:chOff x="-95765" y="637150"/>
            <a:chExt cx="3091543" cy="1602773"/>
          </a:xfrm>
        </p:grpSpPr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530164" y="1634170"/>
              <a:ext cx="1643743" cy="605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Employee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-95765" y="63715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1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1547978" y="656398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2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</p:grpSp>
      <p:cxnSp>
        <p:nvCxnSpPr>
          <p:cNvPr id="14" name="Straight Connector 13"/>
          <p:cNvCxnSpPr>
            <a:stCxn id="9" idx="0"/>
            <a:endCxn id="11" idx="4"/>
          </p:cNvCxnSpPr>
          <p:nvPr/>
        </p:nvCxnSpPr>
        <p:spPr bwMode="auto">
          <a:xfrm flipV="1">
            <a:off x="2737697" y="3897124"/>
            <a:ext cx="1206823" cy="38306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>
            <a:stCxn id="9" idx="0"/>
            <a:endCxn id="10" idx="4"/>
          </p:cNvCxnSpPr>
          <p:nvPr/>
        </p:nvCxnSpPr>
        <p:spPr bwMode="auto">
          <a:xfrm flipH="1" flipV="1">
            <a:off x="1787949" y="3871871"/>
            <a:ext cx="949748" cy="40831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7" name="Group 6"/>
          <p:cNvGrpSpPr/>
          <p:nvPr/>
        </p:nvGrpSpPr>
        <p:grpSpPr>
          <a:xfrm>
            <a:off x="7064188" y="2789640"/>
            <a:ext cx="3468401" cy="2455591"/>
            <a:chOff x="10017003" y="907211"/>
            <a:chExt cx="1989879" cy="2297843"/>
          </a:xfrm>
        </p:grpSpPr>
        <p:sp>
          <p:nvSpPr>
            <p:cNvPr id="19" name="Rectangle 4"/>
            <p:cNvSpPr>
              <a:spLocks noChangeArrowheads="1"/>
            </p:cNvSpPr>
            <p:nvPr/>
          </p:nvSpPr>
          <p:spPr bwMode="auto">
            <a:xfrm>
              <a:off x="10419884" y="1548946"/>
              <a:ext cx="1057999" cy="38989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Address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10017003" y="907211"/>
              <a:ext cx="931880" cy="44141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Street </a:t>
              </a: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11075002" y="919600"/>
              <a:ext cx="931880" cy="44141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ZIP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2" name="Rectangle 4"/>
            <p:cNvSpPr>
              <a:spLocks noChangeArrowheads="1"/>
            </p:cNvSpPr>
            <p:nvPr/>
          </p:nvSpPr>
          <p:spPr bwMode="auto">
            <a:xfrm>
              <a:off x="10419884" y="2815160"/>
              <a:ext cx="1057999" cy="38989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Employee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24" name="Straight Connector 23"/>
            <p:cNvCxnSpPr>
              <a:stCxn id="20" idx="4"/>
              <a:endCxn id="19" idx="0"/>
            </p:cNvCxnSpPr>
            <p:nvPr/>
          </p:nvCxnSpPr>
          <p:spPr bwMode="auto">
            <a:xfrm>
              <a:off x="10482943" y="1348628"/>
              <a:ext cx="465941" cy="20031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19" idx="0"/>
              <a:endCxn id="21" idx="4"/>
            </p:cNvCxnSpPr>
            <p:nvPr/>
          </p:nvCxnSpPr>
          <p:spPr bwMode="auto">
            <a:xfrm flipV="1">
              <a:off x="10948884" y="1361017"/>
              <a:ext cx="592058" cy="18792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7" name="AutoShape 3"/>
            <p:cNvSpPr>
              <a:spLocks noChangeArrowheads="1"/>
            </p:cNvSpPr>
            <p:nvPr/>
          </p:nvSpPr>
          <p:spPr bwMode="auto">
            <a:xfrm>
              <a:off x="10532750" y="2178146"/>
              <a:ext cx="832266" cy="392488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AddrOf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29" name="Straight Arrow Connector 28"/>
            <p:cNvCxnSpPr>
              <a:stCxn id="19" idx="2"/>
              <a:endCxn id="27" idx="0"/>
            </p:cNvCxnSpPr>
            <p:nvPr/>
          </p:nvCxnSpPr>
          <p:spPr bwMode="auto">
            <a:xfrm flipH="1">
              <a:off x="10948883" y="1938840"/>
              <a:ext cx="1" cy="23930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1" name="Straight Connector 30"/>
            <p:cNvCxnSpPr>
              <a:stCxn id="27" idx="2"/>
              <a:endCxn id="22" idx="0"/>
            </p:cNvCxnSpPr>
            <p:nvPr/>
          </p:nvCxnSpPr>
          <p:spPr bwMode="auto">
            <a:xfrm>
              <a:off x="10948883" y="2570634"/>
              <a:ext cx="1" cy="2445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7357409" y="1529118"/>
            <a:ext cx="3101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Or (B) be an entity?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12502" y="5781088"/>
            <a:ext cx="6766996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In general, when we want to record several values, </a:t>
            </a:r>
            <a:r>
              <a:rPr lang="en-US" sz="2400" smtClean="0">
                <a:latin typeface="+mj-lt"/>
              </a:rPr>
              <a:t>we choose new entity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797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Diagrams to Relational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Key concept:</a:t>
            </a:r>
            <a:endParaRPr lang="en-US" sz="3600" dirty="0"/>
          </a:p>
          <a:p>
            <a:pPr marL="457200" lvl="1" indent="0">
              <a:buNone/>
            </a:pPr>
            <a:endParaRPr lang="en-US" sz="3600" dirty="0" smtClean="0"/>
          </a:p>
          <a:p>
            <a:pPr marL="457200" lvl="1" indent="0">
              <a:buNone/>
            </a:pPr>
            <a:r>
              <a:rPr lang="en-US" sz="3600" dirty="0" smtClean="0"/>
              <a:t>Both </a:t>
            </a:r>
            <a:r>
              <a:rPr lang="en-US" sz="3600" b="1" i="1" dirty="0" smtClean="0"/>
              <a:t>Entity sets </a:t>
            </a:r>
            <a:r>
              <a:rPr lang="en-US" sz="3600" dirty="0" smtClean="0"/>
              <a:t>and </a:t>
            </a:r>
            <a:r>
              <a:rPr lang="en-US" sz="3600" b="1" i="1" dirty="0" smtClean="0"/>
              <a:t>Relationships</a:t>
            </a:r>
            <a:r>
              <a:rPr lang="en-US" sz="3600" dirty="0" smtClean="0"/>
              <a:t> become relations (tables in RDBMS)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51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65450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Diagrams to Relational Schema</a:t>
            </a:r>
            <a:endParaRPr lang="en-US" dirty="0"/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7344402"/>
              </p:ext>
            </p:extLst>
          </p:nvPr>
        </p:nvGraphicFramePr>
        <p:xfrm>
          <a:off x="7790604" y="4723722"/>
          <a:ext cx="3391593" cy="1169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0531"/>
                <a:gridCol w="1130531"/>
                <a:gridCol w="1130531"/>
              </a:tblGrid>
              <a:tr h="389775">
                <a:tc>
                  <a:txBody>
                    <a:bodyPr/>
                    <a:lstStyle/>
                    <a:p>
                      <a:r>
                        <a:rPr lang="en-US" u="sng" dirty="0" smtClean="0"/>
                        <a:t>name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 smtClean="0"/>
                        <a:t>price</a:t>
                      </a:r>
                      <a:endParaRPr 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category</a:t>
                      </a:r>
                      <a:endParaRPr lang="en-US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dirty="0" smtClean="0"/>
                        <a:t>Gizmo1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Camera</a:t>
                      </a:r>
                      <a:endParaRPr lang="en-US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dirty="0" smtClean="0"/>
                        <a:t>Gizmo2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Edible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397402" y="2458574"/>
            <a:ext cx="840062" cy="35839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8609844" y="1690596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price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" name="Oval 13"/>
          <p:cNvSpPr>
            <a:spLocks noChangeArrowheads="1"/>
          </p:cNvSpPr>
          <p:nvPr/>
        </p:nvSpPr>
        <p:spPr bwMode="auto">
          <a:xfrm>
            <a:off x="9712425" y="1741795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10" name="Oval 16"/>
          <p:cNvSpPr>
            <a:spLocks noChangeArrowheads="1"/>
          </p:cNvSpPr>
          <p:nvPr/>
        </p:nvSpPr>
        <p:spPr bwMode="auto">
          <a:xfrm>
            <a:off x="7874790" y="2100184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 rot="16200000" flipH="1">
            <a:off x="8989699" y="2230065"/>
            <a:ext cx="144278" cy="67113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/>
          <p:nvPr/>
        </p:nvCxnSpPr>
        <p:spPr bwMode="auto">
          <a:xfrm rot="16200000" flipH="1">
            <a:off x="9452044" y="2093184"/>
            <a:ext cx="374672" cy="3561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 rot="5400000">
            <a:off x="9886326" y="2133688"/>
            <a:ext cx="255993" cy="39377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Down Arrow 21"/>
          <p:cNvSpPr/>
          <p:nvPr/>
        </p:nvSpPr>
        <p:spPr bwMode="auto">
          <a:xfrm>
            <a:off x="9260378" y="3150524"/>
            <a:ext cx="452047" cy="947651"/>
          </a:xfrm>
          <a:prstGeom prst="down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034994" y="4354390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Product</a:t>
            </a:r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 bwMode="auto">
          <a:xfrm>
            <a:off x="914400" y="1981200"/>
            <a:ext cx="6566612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kern="0" dirty="0" smtClean="0"/>
              <a:t>An entity set becomes a relation (</a:t>
            </a:r>
            <a:r>
              <a:rPr lang="en-US" kern="0" dirty="0" err="1" smtClean="0"/>
              <a:t>multiset</a:t>
            </a:r>
            <a:r>
              <a:rPr lang="en-US" kern="0" dirty="0" smtClean="0"/>
              <a:t> of tuples / table)</a:t>
            </a:r>
          </a:p>
          <a:p>
            <a:pPr lvl="1"/>
            <a:endParaRPr lang="en-US" kern="0" dirty="0" smtClean="0"/>
          </a:p>
          <a:p>
            <a:pPr lvl="1"/>
            <a:r>
              <a:rPr lang="en-US" kern="0" dirty="0" smtClean="0"/>
              <a:t>Each tuple is one entity</a:t>
            </a:r>
          </a:p>
          <a:p>
            <a:pPr lvl="1"/>
            <a:endParaRPr lang="en-US" kern="0" dirty="0" smtClean="0"/>
          </a:p>
          <a:p>
            <a:pPr lvl="1"/>
            <a:r>
              <a:rPr lang="en-US" kern="0" dirty="0" smtClean="0"/>
              <a:t>Each tuple is composed of the entity’s attributes, and has the same primary key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57030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Diagrams to Relational Schema</a:t>
            </a:r>
            <a:endParaRPr lang="en-US" dirty="0"/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7344402"/>
              </p:ext>
            </p:extLst>
          </p:nvPr>
        </p:nvGraphicFramePr>
        <p:xfrm>
          <a:off x="7790604" y="4723722"/>
          <a:ext cx="3391593" cy="1169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0531"/>
                <a:gridCol w="1130531"/>
                <a:gridCol w="1130531"/>
              </a:tblGrid>
              <a:tr h="389775">
                <a:tc>
                  <a:txBody>
                    <a:bodyPr/>
                    <a:lstStyle/>
                    <a:p>
                      <a:r>
                        <a:rPr lang="en-US" u="sng" dirty="0" smtClean="0"/>
                        <a:t>name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 smtClean="0"/>
                        <a:t>price</a:t>
                      </a:r>
                      <a:endParaRPr 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category</a:t>
                      </a:r>
                      <a:endParaRPr lang="en-US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dirty="0" smtClean="0"/>
                        <a:t>Gizmo1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Camera</a:t>
                      </a:r>
                      <a:endParaRPr lang="en-US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dirty="0" smtClean="0"/>
                        <a:t>Gizmo2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Edible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397402" y="2458574"/>
            <a:ext cx="840062" cy="35839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8609844" y="1690596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price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" name="Oval 13"/>
          <p:cNvSpPr>
            <a:spLocks noChangeArrowheads="1"/>
          </p:cNvSpPr>
          <p:nvPr/>
        </p:nvSpPr>
        <p:spPr bwMode="auto">
          <a:xfrm>
            <a:off x="9712425" y="1741795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10" name="Oval 16"/>
          <p:cNvSpPr>
            <a:spLocks noChangeArrowheads="1"/>
          </p:cNvSpPr>
          <p:nvPr/>
        </p:nvSpPr>
        <p:spPr bwMode="auto">
          <a:xfrm>
            <a:off x="7874790" y="2100184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 rot="16200000" flipH="1">
            <a:off x="8989699" y="2230065"/>
            <a:ext cx="144278" cy="67113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/>
          <p:nvPr/>
        </p:nvCxnSpPr>
        <p:spPr bwMode="auto">
          <a:xfrm rot="16200000" flipH="1">
            <a:off x="9452044" y="2093184"/>
            <a:ext cx="374672" cy="3561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 rot="5400000">
            <a:off x="9886326" y="2133688"/>
            <a:ext cx="255993" cy="39377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Down Arrow 21"/>
          <p:cNvSpPr/>
          <p:nvPr/>
        </p:nvSpPr>
        <p:spPr bwMode="auto">
          <a:xfrm>
            <a:off x="9260378" y="3150524"/>
            <a:ext cx="452047" cy="947651"/>
          </a:xfrm>
          <a:prstGeom prst="down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034994" y="4354390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Product</a:t>
            </a:r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0" name="Rectangle 35"/>
          <p:cNvSpPr>
            <a:spLocks noChangeArrowheads="1"/>
          </p:cNvSpPr>
          <p:nvPr/>
        </p:nvSpPr>
        <p:spPr bwMode="auto">
          <a:xfrm>
            <a:off x="756023" y="2654853"/>
            <a:ext cx="6320961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CREATE TABLE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Product(</a:t>
            </a:r>
          </a:p>
          <a:p>
            <a:pPr eaLnBrk="0" hangingPunct="0"/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name     CHAR(50) PRIMARY KEY,</a:t>
            </a:r>
          </a:p>
          <a:p>
            <a:pPr eaLnBrk="0" hangingPunct="0"/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price    DOUBLE,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category VARCHAR(30)</a:t>
            </a:r>
          </a:p>
          <a:p>
            <a:pPr eaLnBrk="0" hangingPunct="0"/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0518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Diagrams to Relational Schema</a:t>
            </a:r>
            <a:endParaRPr lang="en-US" dirty="0"/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6604324"/>
              </p:ext>
            </p:extLst>
          </p:nvPr>
        </p:nvGraphicFramePr>
        <p:xfrm>
          <a:off x="7790604" y="4723722"/>
          <a:ext cx="4188037" cy="1559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4385"/>
                <a:gridCol w="1155469"/>
                <a:gridCol w="1155469"/>
                <a:gridCol w="922714"/>
              </a:tblGrid>
              <a:tr h="389775">
                <a:tc>
                  <a:txBody>
                    <a:bodyPr/>
                    <a:lstStyle/>
                    <a:p>
                      <a:r>
                        <a:rPr lang="en-US" sz="1400" u="sng" dirty="0" smtClean="0"/>
                        <a:t>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sng" dirty="0" err="1" smtClean="0"/>
                        <a:t>firstname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sng" dirty="0" err="1" smtClean="0"/>
                        <a:t>lastname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date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Joe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01/01/15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Joe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01/03/15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JoeBob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Smith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01/05/15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2" name="Down Arrow 21"/>
          <p:cNvSpPr/>
          <p:nvPr/>
        </p:nvSpPr>
        <p:spPr bwMode="auto">
          <a:xfrm>
            <a:off x="9563706" y="3134025"/>
            <a:ext cx="452047" cy="947651"/>
          </a:xfrm>
          <a:prstGeom prst="down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314547" y="4344553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Purchased</a:t>
            </a:r>
            <a:endParaRPr lang="en-US" dirty="0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 bwMode="auto">
          <a:xfrm>
            <a:off x="914400" y="1981200"/>
            <a:ext cx="6566612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sz="2400" kern="0" dirty="0" smtClean="0"/>
              <a:t>A relation </a:t>
            </a:r>
            <a:r>
              <a:rPr lang="en-US" sz="2400" u="sng" kern="0" dirty="0" smtClean="0"/>
              <a:t>between entity sets A</a:t>
            </a:r>
            <a:r>
              <a:rPr lang="en-US" sz="2400" u="sng" kern="0" baseline="-25000" dirty="0" smtClean="0"/>
              <a:t>1</a:t>
            </a:r>
            <a:r>
              <a:rPr lang="en-US" sz="2400" u="sng" kern="0" dirty="0" smtClean="0"/>
              <a:t>, …, A</a:t>
            </a:r>
            <a:r>
              <a:rPr lang="en-US" sz="2400" u="sng" kern="0" baseline="-25000" dirty="0" smtClean="0"/>
              <a:t>N</a:t>
            </a:r>
            <a:r>
              <a:rPr lang="en-US" sz="2400" kern="0" dirty="0" smtClean="0"/>
              <a:t> </a:t>
            </a:r>
            <a:r>
              <a:rPr lang="en-US" sz="2400" i="1" kern="0" dirty="0" smtClean="0"/>
              <a:t>also </a:t>
            </a:r>
            <a:r>
              <a:rPr lang="en-US" sz="2400" kern="0" dirty="0" smtClean="0"/>
              <a:t>becomes a </a:t>
            </a:r>
            <a:r>
              <a:rPr lang="en-US" sz="2400" kern="0" dirty="0" err="1" smtClean="0"/>
              <a:t>multiset</a:t>
            </a:r>
            <a:r>
              <a:rPr lang="en-US" sz="2400" kern="0" dirty="0" smtClean="0"/>
              <a:t> of tuples / a table</a:t>
            </a:r>
          </a:p>
          <a:p>
            <a:endParaRPr lang="en-US" sz="2400" kern="0" dirty="0" smtClean="0"/>
          </a:p>
          <a:p>
            <a:pPr lvl="1"/>
            <a:r>
              <a:rPr lang="en-US" sz="2400" kern="0" dirty="0" smtClean="0"/>
              <a:t>Each row/tuple is one relation, i.e. one unique combination of entities (a</a:t>
            </a:r>
            <a:r>
              <a:rPr lang="en-US" sz="2400" kern="0" baseline="-25000" dirty="0" smtClean="0"/>
              <a:t>1</a:t>
            </a:r>
            <a:r>
              <a:rPr lang="en-US" sz="2400" kern="0" dirty="0" smtClean="0"/>
              <a:t>,…,</a:t>
            </a:r>
            <a:r>
              <a:rPr lang="en-US" sz="2400" kern="0" dirty="0" err="1" smtClean="0"/>
              <a:t>a</a:t>
            </a:r>
            <a:r>
              <a:rPr lang="en-US" sz="2400" kern="0" baseline="-25000" dirty="0" err="1" smtClean="0"/>
              <a:t>N</a:t>
            </a:r>
            <a:r>
              <a:rPr lang="en-US" sz="2400" kern="0" dirty="0" smtClean="0"/>
              <a:t>)</a:t>
            </a:r>
          </a:p>
          <a:p>
            <a:pPr lvl="1"/>
            <a:endParaRPr lang="en-US" sz="2400" kern="0" dirty="0" smtClean="0"/>
          </a:p>
          <a:p>
            <a:pPr lvl="1"/>
            <a:r>
              <a:rPr lang="en-US" sz="2400" kern="0" dirty="0" smtClean="0"/>
              <a:t>Each row/tuple is </a:t>
            </a:r>
          </a:p>
          <a:p>
            <a:pPr lvl="2"/>
            <a:r>
              <a:rPr lang="en-US" sz="2000" kern="0" dirty="0" smtClean="0"/>
              <a:t>composed of the </a:t>
            </a:r>
            <a:r>
              <a:rPr lang="en-US" sz="2000" b="1" kern="0" dirty="0" smtClean="0"/>
              <a:t>union of the entity sets’ attributes</a:t>
            </a:r>
            <a:endParaRPr lang="en-US" sz="2000" kern="0" dirty="0"/>
          </a:p>
          <a:p>
            <a:pPr lvl="2"/>
            <a:r>
              <a:rPr lang="en-US" sz="2000" kern="0" dirty="0" smtClean="0"/>
              <a:t>has the entities’ primary keys as foreign keys</a:t>
            </a:r>
          </a:p>
          <a:p>
            <a:pPr lvl="2"/>
            <a:r>
              <a:rPr lang="en-US" sz="2000" kern="0" dirty="0" smtClean="0"/>
              <a:t>has the union of the entity sets’ keys as primary key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7943078" y="1690688"/>
            <a:ext cx="3532723" cy="930965"/>
            <a:chOff x="1676400" y="2271055"/>
            <a:chExt cx="8382000" cy="2286000"/>
          </a:xfrm>
        </p:grpSpPr>
        <p:sp>
          <p:nvSpPr>
            <p:cNvPr id="16" name="AutoShape 8"/>
            <p:cNvSpPr>
              <a:spLocks noChangeArrowheads="1"/>
            </p:cNvSpPr>
            <p:nvPr/>
          </p:nvSpPr>
          <p:spPr bwMode="auto">
            <a:xfrm>
              <a:off x="5791200" y="3871255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rgbClr val="000000"/>
                  </a:solidFill>
                </a:rPr>
                <a:t>Purchased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3886200" y="3947455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8" name="Oval 12"/>
            <p:cNvSpPr>
              <a:spLocks noChangeArrowheads="1"/>
            </p:cNvSpPr>
            <p:nvPr/>
          </p:nvSpPr>
          <p:spPr bwMode="auto">
            <a:xfrm>
              <a:off x="2743200" y="28044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4343400" y="28806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20" name="Oval 16"/>
            <p:cNvSpPr>
              <a:spLocks noChangeArrowheads="1"/>
            </p:cNvSpPr>
            <p:nvPr/>
          </p:nvSpPr>
          <p:spPr bwMode="auto">
            <a:xfrm>
              <a:off x="1676400" y="34140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21" name="Straight Connector 20"/>
            <p:cNvCxnSpPr/>
            <p:nvPr/>
          </p:nvCxnSpPr>
          <p:spPr bwMode="auto">
            <a:xfrm rot="16200000" flipH="1">
              <a:off x="3291822" y="3619775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 bwMode="auto">
            <a:xfrm rot="16200000" flipH="1">
              <a:off x="3958572" y="3410225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 rot="5400000">
              <a:off x="4591050" y="3471205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8229600" y="3947454"/>
              <a:ext cx="18288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Person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9" name="Oval 12"/>
            <p:cNvSpPr>
              <a:spLocks noChangeArrowheads="1"/>
            </p:cNvSpPr>
            <p:nvPr/>
          </p:nvSpPr>
          <p:spPr bwMode="auto">
            <a:xfrm>
              <a:off x="8037854" y="2381425"/>
              <a:ext cx="1447801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 dirty="0" err="1">
                  <a:solidFill>
                    <a:srgbClr val="000000"/>
                  </a:solidFill>
                </a:rPr>
                <a:t>f</a:t>
              </a:r>
              <a:r>
                <a:rPr lang="en-US" sz="1200" u="sng" dirty="0" err="1" smtClean="0">
                  <a:solidFill>
                    <a:srgbClr val="000000"/>
                  </a:solidFill>
                </a:rPr>
                <a:t>irstname</a:t>
              </a:r>
              <a:endParaRPr lang="en-US" sz="1200" u="sng" dirty="0">
                <a:solidFill>
                  <a:srgbClr val="000000"/>
                </a:solidFill>
              </a:endParaRPr>
            </a:p>
          </p:txBody>
        </p:sp>
        <p:cxnSp>
          <p:nvCxnSpPr>
            <p:cNvPr id="30" name="Straight Connector 29"/>
            <p:cNvCxnSpPr>
              <a:stCxn id="29" idx="4"/>
            </p:cNvCxnSpPr>
            <p:nvPr/>
          </p:nvCxnSpPr>
          <p:spPr bwMode="auto">
            <a:xfrm>
              <a:off x="8761754" y="3067225"/>
              <a:ext cx="572748" cy="88023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5105400" y="4214155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" name="Straight Connector 31"/>
            <p:cNvCxnSpPr/>
            <p:nvPr/>
          </p:nvCxnSpPr>
          <p:spPr bwMode="auto">
            <a:xfrm>
              <a:off x="7620000" y="4214155"/>
              <a:ext cx="609600" cy="1143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3" name="Oval 13"/>
            <p:cNvSpPr>
              <a:spLocks noChangeArrowheads="1"/>
            </p:cNvSpPr>
            <p:nvPr/>
          </p:nvSpPr>
          <p:spPr bwMode="auto">
            <a:xfrm>
              <a:off x="6172200" y="22710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date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34" name="Straight Connector 33"/>
            <p:cNvCxnSpPr/>
            <p:nvPr/>
          </p:nvCxnSpPr>
          <p:spPr bwMode="auto">
            <a:xfrm rot="5400000">
              <a:off x="6343650" y="3318805"/>
              <a:ext cx="914400" cy="190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5" name="Oval 12"/>
          <p:cNvSpPr>
            <a:spLocks noChangeArrowheads="1"/>
          </p:cNvSpPr>
          <p:nvPr/>
        </p:nvSpPr>
        <p:spPr bwMode="auto">
          <a:xfrm>
            <a:off x="11439950" y="1725929"/>
            <a:ext cx="678028" cy="313186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err="1">
                <a:solidFill>
                  <a:srgbClr val="000000"/>
                </a:solidFill>
              </a:rPr>
              <a:t>l</a:t>
            </a:r>
            <a:r>
              <a:rPr lang="en-US" sz="1200" u="sng" dirty="0" err="1" smtClean="0">
                <a:solidFill>
                  <a:srgbClr val="000000"/>
                </a:solidFill>
              </a:rPr>
              <a:t>astname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6" name="Straight Connector 35"/>
          <p:cNvCxnSpPr>
            <a:stCxn id="35" idx="4"/>
            <a:endCxn id="28" idx="0"/>
          </p:cNvCxnSpPr>
          <p:nvPr/>
        </p:nvCxnSpPr>
        <p:spPr bwMode="auto">
          <a:xfrm flipH="1">
            <a:off x="11090413" y="2039115"/>
            <a:ext cx="688551" cy="33428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9" name="Rectangle 3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13989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Diagrams to Relational Schema</a:t>
            </a:r>
            <a:endParaRPr lang="en-US" dirty="0"/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6604324"/>
              </p:ext>
            </p:extLst>
          </p:nvPr>
        </p:nvGraphicFramePr>
        <p:xfrm>
          <a:off x="7790604" y="4723722"/>
          <a:ext cx="4188037" cy="1559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4385"/>
                <a:gridCol w="1155469"/>
                <a:gridCol w="1155469"/>
                <a:gridCol w="922714"/>
              </a:tblGrid>
              <a:tr h="389775">
                <a:tc>
                  <a:txBody>
                    <a:bodyPr/>
                    <a:lstStyle/>
                    <a:p>
                      <a:r>
                        <a:rPr lang="en-US" sz="1400" u="sng" dirty="0" smtClean="0"/>
                        <a:t>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sng" dirty="0" err="1" smtClean="0"/>
                        <a:t>firstname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sng" dirty="0" err="1" smtClean="0"/>
                        <a:t>lastname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date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Joe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01/01/15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Joe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01/03/15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JoeBob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Smith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01/05/15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2" name="Down Arrow 21"/>
          <p:cNvSpPr/>
          <p:nvPr/>
        </p:nvSpPr>
        <p:spPr bwMode="auto">
          <a:xfrm>
            <a:off x="9563706" y="3134025"/>
            <a:ext cx="452047" cy="947651"/>
          </a:xfrm>
          <a:prstGeom prst="down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314547" y="4344553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Purchased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7660499" y="1675526"/>
            <a:ext cx="3925423" cy="1043955"/>
            <a:chOff x="1676400" y="2271055"/>
            <a:chExt cx="8382000" cy="2286003"/>
          </a:xfrm>
        </p:grpSpPr>
        <p:sp>
          <p:nvSpPr>
            <p:cNvPr id="16" name="AutoShape 8"/>
            <p:cNvSpPr>
              <a:spLocks noChangeArrowheads="1"/>
            </p:cNvSpPr>
            <p:nvPr/>
          </p:nvSpPr>
          <p:spPr bwMode="auto">
            <a:xfrm>
              <a:off x="5791200" y="3871255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rgbClr val="000000"/>
                  </a:solidFill>
                </a:rPr>
                <a:t>Purchased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3886200" y="3947455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8" name="Oval 12"/>
            <p:cNvSpPr>
              <a:spLocks noChangeArrowheads="1"/>
            </p:cNvSpPr>
            <p:nvPr/>
          </p:nvSpPr>
          <p:spPr bwMode="auto">
            <a:xfrm>
              <a:off x="2743200" y="28044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4343400" y="28806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20" name="Oval 16"/>
            <p:cNvSpPr>
              <a:spLocks noChangeArrowheads="1"/>
            </p:cNvSpPr>
            <p:nvPr/>
          </p:nvSpPr>
          <p:spPr bwMode="auto">
            <a:xfrm>
              <a:off x="1676400" y="34140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21" name="Straight Connector 20"/>
            <p:cNvCxnSpPr/>
            <p:nvPr/>
          </p:nvCxnSpPr>
          <p:spPr bwMode="auto">
            <a:xfrm rot="16200000" flipH="1">
              <a:off x="3291822" y="3619775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 bwMode="auto">
            <a:xfrm rot="16200000" flipH="1">
              <a:off x="3958572" y="3410225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 rot="5400000">
              <a:off x="4591050" y="3471205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8229600" y="3947457"/>
              <a:ext cx="1828800" cy="60960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Person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9" name="Oval 12"/>
            <p:cNvSpPr>
              <a:spLocks noChangeArrowheads="1"/>
            </p:cNvSpPr>
            <p:nvPr/>
          </p:nvSpPr>
          <p:spPr bwMode="auto">
            <a:xfrm>
              <a:off x="8037854" y="2381425"/>
              <a:ext cx="1447801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 dirty="0" err="1">
                  <a:solidFill>
                    <a:srgbClr val="000000"/>
                  </a:solidFill>
                </a:rPr>
                <a:t>f</a:t>
              </a:r>
              <a:r>
                <a:rPr lang="en-US" sz="1200" u="sng" dirty="0" err="1" smtClean="0">
                  <a:solidFill>
                    <a:srgbClr val="000000"/>
                  </a:solidFill>
                </a:rPr>
                <a:t>irstname</a:t>
              </a:r>
              <a:endParaRPr lang="en-US" sz="1200" u="sng" dirty="0">
                <a:solidFill>
                  <a:srgbClr val="000000"/>
                </a:solidFill>
              </a:endParaRPr>
            </a:p>
          </p:txBody>
        </p:sp>
        <p:cxnSp>
          <p:nvCxnSpPr>
            <p:cNvPr id="30" name="Straight Connector 29"/>
            <p:cNvCxnSpPr>
              <a:stCxn id="29" idx="4"/>
            </p:cNvCxnSpPr>
            <p:nvPr/>
          </p:nvCxnSpPr>
          <p:spPr bwMode="auto">
            <a:xfrm>
              <a:off x="8761754" y="3067225"/>
              <a:ext cx="572748" cy="88023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5105400" y="4214155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" name="Straight Connector 31"/>
            <p:cNvCxnSpPr/>
            <p:nvPr/>
          </p:nvCxnSpPr>
          <p:spPr bwMode="auto">
            <a:xfrm>
              <a:off x="7620000" y="4214155"/>
              <a:ext cx="609600" cy="1143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3" name="Oval 13"/>
            <p:cNvSpPr>
              <a:spLocks noChangeArrowheads="1"/>
            </p:cNvSpPr>
            <p:nvPr/>
          </p:nvSpPr>
          <p:spPr bwMode="auto">
            <a:xfrm>
              <a:off x="6172200" y="22710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date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34" name="Straight Connector 33"/>
            <p:cNvCxnSpPr/>
            <p:nvPr/>
          </p:nvCxnSpPr>
          <p:spPr bwMode="auto">
            <a:xfrm rot="5400000">
              <a:off x="6343650" y="3318805"/>
              <a:ext cx="914400" cy="190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5" name="Oval 12"/>
          <p:cNvSpPr>
            <a:spLocks noChangeArrowheads="1"/>
          </p:cNvSpPr>
          <p:nvPr/>
        </p:nvSpPr>
        <p:spPr bwMode="auto">
          <a:xfrm>
            <a:off x="11439950" y="1725929"/>
            <a:ext cx="678028" cy="313186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err="1">
                <a:solidFill>
                  <a:srgbClr val="000000"/>
                </a:solidFill>
              </a:rPr>
              <a:t>l</a:t>
            </a:r>
            <a:r>
              <a:rPr lang="en-US" sz="1200" u="sng" dirty="0" err="1" smtClean="0">
                <a:solidFill>
                  <a:srgbClr val="000000"/>
                </a:solidFill>
              </a:rPr>
              <a:t>astname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6" name="Straight Connector 35"/>
          <p:cNvCxnSpPr>
            <a:stCxn id="35" idx="4"/>
            <a:endCxn id="28" idx="0"/>
          </p:cNvCxnSpPr>
          <p:nvPr/>
        </p:nvCxnSpPr>
        <p:spPr bwMode="auto">
          <a:xfrm flipH="1">
            <a:off x="11157694" y="2039115"/>
            <a:ext cx="621270" cy="40197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0" name="Group 3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3" name="Rectangle 35"/>
          <p:cNvSpPr>
            <a:spLocks noChangeArrowheads="1"/>
          </p:cNvSpPr>
          <p:nvPr/>
        </p:nvSpPr>
        <p:spPr bwMode="auto">
          <a:xfrm>
            <a:off x="568541" y="1868912"/>
            <a:ext cx="6647974" cy="3477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CREATE TABLE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Purchased(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name      CHAR(50),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firstname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CHAR(50),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lastname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CHAR(50),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date      DATE,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PRIMARY KEY (name,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firstname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lastname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FOREIGN KEY (name)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REFERENCES Product,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FOREIGN KEY 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firstname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lastname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REFERENCES Person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32687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 to Relational Schema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6" name="AutoShape 8"/>
          <p:cNvSpPr>
            <a:spLocks noChangeArrowheads="1"/>
          </p:cNvSpPr>
          <p:nvPr/>
        </p:nvSpPr>
        <p:spPr bwMode="auto">
          <a:xfrm>
            <a:off x="5503777" y="4377476"/>
            <a:ext cx="1383799" cy="506023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Purchased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4062320" y="4433700"/>
            <a:ext cx="922533" cy="3935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18" name="Oval 12"/>
          <p:cNvSpPr>
            <a:spLocks noChangeArrowheads="1"/>
          </p:cNvSpPr>
          <p:nvPr/>
        </p:nvSpPr>
        <p:spPr bwMode="auto">
          <a:xfrm>
            <a:off x="3197445" y="3590328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19" name="Oval 13"/>
          <p:cNvSpPr>
            <a:spLocks noChangeArrowheads="1"/>
          </p:cNvSpPr>
          <p:nvPr/>
        </p:nvSpPr>
        <p:spPr bwMode="auto">
          <a:xfrm>
            <a:off x="4408269" y="3646554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20" name="Oval 16"/>
          <p:cNvSpPr>
            <a:spLocks noChangeArrowheads="1"/>
          </p:cNvSpPr>
          <p:nvPr/>
        </p:nvSpPr>
        <p:spPr bwMode="auto">
          <a:xfrm>
            <a:off x="2390230" y="4040127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price</a:t>
            </a:r>
          </a:p>
        </p:txBody>
      </p:sp>
      <p:cxnSp>
        <p:nvCxnSpPr>
          <p:cNvPr id="21" name="Straight Connector 20"/>
          <p:cNvCxnSpPr/>
          <p:nvPr/>
        </p:nvCxnSpPr>
        <p:spPr bwMode="auto">
          <a:xfrm rot="16200000" flipH="1">
            <a:off x="3614592" y="4182757"/>
            <a:ext cx="158443" cy="73701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 rot="16200000" flipH="1">
            <a:off x="4122326" y="4032440"/>
            <a:ext cx="411454" cy="39106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Straight Connector 26"/>
          <p:cNvCxnSpPr/>
          <p:nvPr/>
        </p:nvCxnSpPr>
        <p:spPr bwMode="auto">
          <a:xfrm rot="5400000">
            <a:off x="4599243" y="4076920"/>
            <a:ext cx="281124" cy="43243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8" name="Rectangle 27"/>
          <p:cNvSpPr>
            <a:spLocks noChangeArrowheads="1"/>
          </p:cNvSpPr>
          <p:nvPr/>
        </p:nvSpPr>
        <p:spPr bwMode="auto">
          <a:xfrm>
            <a:off x="7348842" y="4433700"/>
            <a:ext cx="1261758" cy="3935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Person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9" name="Oval 12"/>
          <p:cNvSpPr>
            <a:spLocks noChangeArrowheads="1"/>
          </p:cNvSpPr>
          <p:nvPr/>
        </p:nvSpPr>
        <p:spPr bwMode="auto">
          <a:xfrm>
            <a:off x="7203753" y="3278192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err="1">
                <a:solidFill>
                  <a:srgbClr val="000000"/>
                </a:solidFill>
              </a:rPr>
              <a:t>f</a:t>
            </a:r>
            <a:r>
              <a:rPr lang="en-US" sz="1200" u="sng" dirty="0" err="1" smtClean="0">
                <a:solidFill>
                  <a:srgbClr val="000000"/>
                </a:solidFill>
              </a:rPr>
              <a:t>irstname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0" name="Straight Connector 29"/>
          <p:cNvCxnSpPr>
            <a:stCxn id="29" idx="4"/>
          </p:cNvCxnSpPr>
          <p:nvPr/>
        </p:nvCxnSpPr>
        <p:spPr bwMode="auto">
          <a:xfrm>
            <a:off x="7751507" y="3784215"/>
            <a:ext cx="433382" cy="64948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1" name="Straight Connector 30"/>
          <p:cNvCxnSpPr/>
          <p:nvPr/>
        </p:nvCxnSpPr>
        <p:spPr bwMode="auto">
          <a:xfrm>
            <a:off x="4984853" y="4630488"/>
            <a:ext cx="518925" cy="117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/>
          <p:cNvCxnSpPr/>
          <p:nvPr/>
        </p:nvCxnSpPr>
        <p:spPr bwMode="auto">
          <a:xfrm>
            <a:off x="6887576" y="4630488"/>
            <a:ext cx="461266" cy="8433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Oval 13"/>
          <p:cNvSpPr>
            <a:spLocks noChangeArrowheads="1"/>
          </p:cNvSpPr>
          <p:nvPr/>
        </p:nvSpPr>
        <p:spPr bwMode="auto">
          <a:xfrm>
            <a:off x="5792068" y="3196755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date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 bwMode="auto">
          <a:xfrm rot="5400000">
            <a:off x="5930400" y="3968054"/>
            <a:ext cx="674698" cy="14414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5" name="Oval 12"/>
          <p:cNvSpPr>
            <a:spLocks noChangeArrowheads="1"/>
          </p:cNvSpPr>
          <p:nvPr/>
        </p:nvSpPr>
        <p:spPr bwMode="auto">
          <a:xfrm>
            <a:off x="8739134" y="3278192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err="1">
                <a:solidFill>
                  <a:srgbClr val="000000"/>
                </a:solidFill>
              </a:rPr>
              <a:t>l</a:t>
            </a:r>
            <a:r>
              <a:rPr lang="en-US" sz="1200" u="sng" dirty="0" err="1" smtClean="0">
                <a:solidFill>
                  <a:srgbClr val="000000"/>
                </a:solidFill>
              </a:rPr>
              <a:t>astname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6" name="Straight Connector 35"/>
          <p:cNvCxnSpPr>
            <a:stCxn id="35" idx="4"/>
            <a:endCxn id="28" idx="0"/>
          </p:cNvCxnSpPr>
          <p:nvPr/>
        </p:nvCxnSpPr>
        <p:spPr bwMode="auto">
          <a:xfrm flipH="1">
            <a:off x="7979721" y="3784215"/>
            <a:ext cx="1307167" cy="6494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4062322" y="6049060"/>
            <a:ext cx="922533" cy="3935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Store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41" name="Oval 12"/>
          <p:cNvSpPr>
            <a:spLocks noChangeArrowheads="1"/>
          </p:cNvSpPr>
          <p:nvPr/>
        </p:nvSpPr>
        <p:spPr bwMode="auto">
          <a:xfrm>
            <a:off x="3197447" y="5205688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42" name="Oval 13"/>
          <p:cNvSpPr>
            <a:spLocks noChangeArrowheads="1"/>
          </p:cNvSpPr>
          <p:nvPr/>
        </p:nvSpPr>
        <p:spPr bwMode="auto">
          <a:xfrm>
            <a:off x="4408271" y="5261914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address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43" name="Straight Connector 42"/>
          <p:cNvCxnSpPr/>
          <p:nvPr/>
        </p:nvCxnSpPr>
        <p:spPr bwMode="auto">
          <a:xfrm rot="16200000" flipH="1">
            <a:off x="4122328" y="5647800"/>
            <a:ext cx="411454" cy="39106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/>
          <p:nvPr/>
        </p:nvCxnSpPr>
        <p:spPr bwMode="auto">
          <a:xfrm rot="5400000">
            <a:off x="4599245" y="5692280"/>
            <a:ext cx="281124" cy="43243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40" idx="3"/>
            <a:endCxn id="16" idx="2"/>
          </p:cNvCxnSpPr>
          <p:nvPr/>
        </p:nvCxnSpPr>
        <p:spPr bwMode="auto">
          <a:xfrm flipV="1">
            <a:off x="4984855" y="4883499"/>
            <a:ext cx="1210822" cy="136234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1698758" y="2480095"/>
            <a:ext cx="39901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do </a:t>
            </a:r>
            <a:r>
              <a:rPr lang="en-US" smtClean="0"/>
              <a:t>we represent this as a relational schema?</a:t>
            </a:r>
            <a:endParaRPr lang="en-US"/>
          </a:p>
        </p:txBody>
      </p: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9" name="Rectangle 3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47324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ACTIVITY: E/R Diagrams Pt. II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693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4094"/>
            <a:ext cx="10515600" cy="1305518"/>
          </a:xfrm>
        </p:spPr>
        <p:txBody>
          <a:bodyPr/>
          <a:lstStyle/>
          <a:p>
            <a:r>
              <a:rPr lang="en-US" dirty="0" smtClean="0"/>
              <a:t>Add arrows to your E/R diagram!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58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785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64128"/>
            <a:ext cx="1568824" cy="15688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8200" y="4810995"/>
            <a:ext cx="22131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A player can only belong to one team, a play can only be in one game, a pass/run..?</a:t>
            </a:r>
            <a:endParaRPr lang="en-US" sz="20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90492" y="4810995"/>
            <a:ext cx="17511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Multiple players </a:t>
            </a:r>
            <a:r>
              <a:rPr lang="en-US" sz="2000" b="1" u="sng" dirty="0">
                <a:latin typeface="+mj-lt"/>
              </a:rPr>
              <a:t>T</a:t>
            </a:r>
            <a:r>
              <a:rPr lang="en-US" sz="2000" b="1" u="sng" dirty="0" smtClean="0">
                <a:latin typeface="+mj-lt"/>
              </a:rPr>
              <a:t>ackle</a:t>
            </a:r>
            <a:r>
              <a:rPr lang="en-US" sz="2000" dirty="0" smtClean="0">
                <a:latin typeface="+mj-lt"/>
              </a:rPr>
              <a:t> a single person in a play</a:t>
            </a:r>
            <a:endParaRPr lang="en-US" sz="2000" dirty="0">
              <a:latin typeface="+mj-l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109" y="3064128"/>
            <a:ext cx="1795735" cy="150478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525109" y="4810995"/>
            <a:ext cx="24035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Players can achieve a </a:t>
            </a:r>
            <a:r>
              <a:rPr lang="en-US" sz="2000" b="1" u="sng" dirty="0" smtClean="0">
                <a:latin typeface="+mj-lt"/>
              </a:rPr>
              <a:t>Personal Record</a:t>
            </a:r>
            <a:r>
              <a:rPr lang="en-US" sz="2000" dirty="0" smtClean="0">
                <a:latin typeface="+mj-lt"/>
              </a:rPr>
              <a:t> linked to a specific Game and Play</a:t>
            </a:r>
            <a:endParaRPr lang="en-US" sz="2000" b="1" u="sng" dirty="0" smtClean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8200" y="1992284"/>
            <a:ext cx="635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Also make sure to add </a:t>
            </a:r>
            <a:r>
              <a:rPr lang="en-US" sz="2400" b="1" u="sng" dirty="0" smtClean="0">
                <a:latin typeface="+mj-lt"/>
              </a:rPr>
              <a:t>(new concepts underlined):</a:t>
            </a:r>
            <a:endParaRPr lang="en-US" sz="2400" b="1" u="sng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504313" y="4810995"/>
            <a:ext cx="22828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Players have a </a:t>
            </a:r>
            <a:r>
              <a:rPr lang="en-US" sz="2000" b="1" u="sng" dirty="0" smtClean="0">
                <a:latin typeface="+mj-lt"/>
              </a:rPr>
              <a:t>weight</a:t>
            </a:r>
            <a:r>
              <a:rPr lang="en-US" sz="2000" dirty="0" smtClean="0">
                <a:latin typeface="+mj-lt"/>
              </a:rPr>
              <a:t> which changes in on vs. off-season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0492" y="3064128"/>
            <a:ext cx="1751149" cy="131336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4313" y="3064128"/>
            <a:ext cx="1168041" cy="1557388"/>
          </a:xfrm>
          <a:prstGeom prst="rect">
            <a:avLst/>
          </a:prstGeom>
        </p:spPr>
      </p:pic>
      <p:pic>
        <p:nvPicPr>
          <p:cNvPr id="18" name="autumn_win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238576" y="38809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5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379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81834"/>
            <a:ext cx="10515600" cy="1886511"/>
          </a:xfrm>
        </p:spPr>
        <p:txBody>
          <a:bodyPr/>
          <a:lstStyle/>
          <a:p>
            <a:r>
              <a:rPr lang="en-US" dirty="0" smtClean="0"/>
              <a:t>[If time]: write a CREAT TABLE statement for Teams and Games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59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785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1307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Design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531360"/>
            <a:ext cx="10363200" cy="4114800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sz="3200" b="1" dirty="0" smtClean="0"/>
              <a:t>Requirements analysis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endParaRPr lang="en-US" sz="2000" dirty="0" smtClean="0">
              <a:solidFill>
                <a:srgbClr val="000000"/>
              </a:solidFill>
            </a:endParaRP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</a:rPr>
              <a:t>What is going to be stored?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solidFill>
                <a:srgbClr val="000000"/>
              </a:solidFill>
            </a:endParaRP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</a:rPr>
              <a:t>How is it going to be used?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solidFill>
                <a:srgbClr val="000000"/>
              </a:solidFill>
            </a:endParaRP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</a:rPr>
              <a:t>What are we going to do with the data?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solidFill>
                <a:srgbClr val="000000"/>
              </a:solidFill>
            </a:endParaRP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</a:rPr>
              <a:t>Who should access the data?</a:t>
            </a:r>
          </a:p>
          <a:p>
            <a:pPr marL="971550" lvl="1" indent="-514350">
              <a:buAutoNum type="arabicPeriod"/>
            </a:pPr>
            <a:endParaRPr lang="en-US" dirty="0" smtClean="0"/>
          </a:p>
          <a:p>
            <a:pPr marL="914400" lvl="1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22776" y="2531360"/>
            <a:ext cx="342900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Technical and non-technical people are involved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0" name="Pentagon 9"/>
          <p:cNvSpPr/>
          <p:nvPr/>
        </p:nvSpPr>
        <p:spPr>
          <a:xfrm>
            <a:off x="914400" y="1650182"/>
            <a:ext cx="3411375" cy="460841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1. Requirements Analysis</a:t>
            </a:r>
            <a:endParaRPr lang="en-US" dirty="0"/>
          </a:p>
        </p:txBody>
      </p:sp>
      <p:sp>
        <p:nvSpPr>
          <p:cNvPr id="11" name="Chevron 10"/>
          <p:cNvSpPr/>
          <p:nvPr/>
        </p:nvSpPr>
        <p:spPr>
          <a:xfrm>
            <a:off x="4177400" y="1650182"/>
            <a:ext cx="3411375" cy="460841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2. Conceptual Design 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Chevron 12"/>
          <p:cNvSpPr/>
          <p:nvPr/>
        </p:nvSpPr>
        <p:spPr>
          <a:xfrm>
            <a:off x="7440401" y="1650182"/>
            <a:ext cx="3411375" cy="460841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3. Logical, Physical, Security, etc.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8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9788"/>
            <a:ext cx="10515600" cy="188651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[If time]: Make sure you’ve represented the season accurately!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60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785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64128"/>
            <a:ext cx="1568824" cy="15688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621" y="2685928"/>
            <a:ext cx="5286757" cy="389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4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7720"/>
            <a:ext cx="10515600" cy="9712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[If time]: Can you write queries to: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61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785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780" y="2061436"/>
            <a:ext cx="1568824" cy="15688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0209" y="2083944"/>
            <a:ext cx="5286757" cy="389404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916091" y="2083944"/>
            <a:ext cx="38060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Calculate W/L percentage?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Calculate average game outcome?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Calculate HIGHEST and LOWEST ranked teams?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Calculate the WORST team in the 2014 NFL season if bye weeks did not exist?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82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Advanced E/R Concepts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62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576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" y="4661338"/>
            <a:ext cx="9076765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Subclasses &amp; connection to OO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Constraints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Weak entity sets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Crayon Time!  Drawing E/R diagrams Pt. III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63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447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166FB78-B3E1-D54F-8CC0-4B065FCEED74}" type="slidenum">
              <a:rPr lang="en-US" smtClean="0">
                <a:solidFill>
                  <a:srgbClr val="000000"/>
                </a:solidFill>
              </a:rPr>
              <a:pPr/>
              <a:t>64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491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Modeling Subclasses</a:t>
            </a:r>
          </a:p>
        </p:txBody>
      </p:sp>
      <p:sp>
        <p:nvSpPr>
          <p:cNvPr id="49156" name="Text Box 3"/>
          <p:cNvSpPr txBox="1">
            <a:spLocks noChangeArrowheads="1"/>
          </p:cNvSpPr>
          <p:nvPr/>
        </p:nvSpPr>
        <p:spPr bwMode="auto">
          <a:xfrm>
            <a:off x="923731" y="1793054"/>
            <a:ext cx="10039737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Some </a:t>
            </a:r>
            <a:r>
              <a:rPr lang="en-US" sz="2400" dirty="0">
                <a:solidFill>
                  <a:srgbClr val="000000"/>
                </a:solidFill>
              </a:rPr>
              <a:t>objects in a class may be </a:t>
            </a:r>
            <a:r>
              <a:rPr lang="en-US" sz="2400" b="1" dirty="0" smtClean="0">
                <a:solidFill>
                  <a:srgbClr val="000000"/>
                </a:solidFill>
              </a:rPr>
              <a:t>special</a:t>
            </a:r>
            <a:r>
              <a:rPr lang="en-US" sz="2400" dirty="0" smtClean="0">
                <a:solidFill>
                  <a:srgbClr val="000000"/>
                </a:solidFill>
              </a:rPr>
              <a:t>, i.e. worthy of their own class</a:t>
            </a:r>
            <a:endParaRPr lang="en-US" sz="2400" b="1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 </a:t>
            </a:r>
            <a:endParaRPr lang="en-US" sz="2400" dirty="0" smtClean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 Define </a:t>
            </a:r>
            <a:r>
              <a:rPr lang="en-US" sz="2400" dirty="0">
                <a:solidFill>
                  <a:srgbClr val="000000"/>
                </a:solidFill>
              </a:rPr>
              <a:t>a new </a:t>
            </a:r>
            <a:r>
              <a:rPr lang="en-US" sz="2400" dirty="0" smtClean="0">
                <a:solidFill>
                  <a:srgbClr val="000000"/>
                </a:solidFill>
              </a:rPr>
              <a:t>class?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 But what if we want to maintain connection to current class?</a:t>
            </a:r>
            <a:endParaRPr lang="en-US" sz="2400" i="1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sz="2400" dirty="0" smtClean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u="sng" dirty="0">
                <a:solidFill>
                  <a:srgbClr val="000000"/>
                </a:solidFill>
              </a:rPr>
              <a:t>B</a:t>
            </a:r>
            <a:r>
              <a:rPr lang="en-US" sz="2400" u="sng" dirty="0" smtClean="0">
                <a:solidFill>
                  <a:srgbClr val="000000"/>
                </a:solidFill>
              </a:rPr>
              <a:t>etter</a:t>
            </a:r>
            <a:r>
              <a:rPr lang="en-US" sz="2400" u="sng" dirty="0">
                <a:solidFill>
                  <a:srgbClr val="000000"/>
                </a:solidFill>
              </a:rPr>
              <a:t>: define a </a:t>
            </a:r>
            <a:r>
              <a:rPr lang="en-US" sz="2400" i="1" u="sng" dirty="0" smtClean="0">
                <a:solidFill>
                  <a:srgbClr val="000000"/>
                </a:solidFill>
              </a:rPr>
              <a:t>subclass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 Ex: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49157" name="Text Box 4"/>
          <p:cNvSpPr txBox="1">
            <a:spLocks noChangeArrowheads="1"/>
          </p:cNvSpPr>
          <p:nvPr/>
        </p:nvSpPr>
        <p:spPr bwMode="auto">
          <a:xfrm>
            <a:off x="5699125" y="4003675"/>
            <a:ext cx="1250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Products</a:t>
            </a:r>
          </a:p>
        </p:txBody>
      </p:sp>
      <p:sp>
        <p:nvSpPr>
          <p:cNvPr id="49158" name="Text Box 5"/>
          <p:cNvSpPr txBox="1">
            <a:spLocks noChangeArrowheads="1"/>
          </p:cNvSpPr>
          <p:nvPr/>
        </p:nvSpPr>
        <p:spPr bwMode="auto">
          <a:xfrm>
            <a:off x="3962400" y="4876801"/>
            <a:ext cx="1372492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Software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products</a:t>
            </a:r>
          </a:p>
        </p:txBody>
      </p:sp>
      <p:sp>
        <p:nvSpPr>
          <p:cNvPr id="49159" name="Text Box 6"/>
          <p:cNvSpPr txBox="1">
            <a:spLocks noChangeArrowheads="1"/>
          </p:cNvSpPr>
          <p:nvPr/>
        </p:nvSpPr>
        <p:spPr bwMode="auto">
          <a:xfrm>
            <a:off x="6926478" y="4876801"/>
            <a:ext cx="172835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Educational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products</a:t>
            </a:r>
          </a:p>
        </p:txBody>
      </p:sp>
      <p:sp>
        <p:nvSpPr>
          <p:cNvPr id="49160" name="Line 7"/>
          <p:cNvSpPr>
            <a:spLocks noChangeShapeType="1"/>
          </p:cNvSpPr>
          <p:nvPr/>
        </p:nvSpPr>
        <p:spPr bwMode="auto">
          <a:xfrm flipH="1">
            <a:off x="4572000" y="4495800"/>
            <a:ext cx="17526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9161" name="Line 8"/>
          <p:cNvSpPr>
            <a:spLocks noChangeShapeType="1"/>
          </p:cNvSpPr>
          <p:nvPr/>
        </p:nvSpPr>
        <p:spPr bwMode="auto">
          <a:xfrm>
            <a:off x="6324600" y="4495800"/>
            <a:ext cx="13716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615737" y="6015692"/>
            <a:ext cx="496052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We can define </a:t>
            </a:r>
            <a:r>
              <a:rPr lang="en-US" sz="2800" b="1" dirty="0" smtClean="0">
                <a:latin typeface="+mj-lt"/>
              </a:rPr>
              <a:t>subclasses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smtClean="0">
                <a:latin typeface="+mj-lt"/>
              </a:rPr>
              <a:t>in E/R!</a:t>
            </a:r>
            <a:endParaRPr lang="en-US" sz="2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11290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DEF924F9-EC24-9F43-B878-0FCBAF071D5F}" type="slidenum">
              <a:rPr lang="en-US" smtClean="0">
                <a:solidFill>
                  <a:srgbClr val="000000"/>
                </a:solidFill>
              </a:rPr>
              <a:pPr/>
              <a:t>65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0179" name="Rectangle 2"/>
          <p:cNvSpPr>
            <a:spLocks noGrp="1" noChangeArrowheads="1"/>
          </p:cNvSpPr>
          <p:nvPr>
            <p:ph type="title"/>
          </p:nvPr>
        </p:nvSpPr>
        <p:spPr>
          <a:xfrm>
            <a:off x="2133600" y="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/>
              <a:t/>
            </a:r>
            <a:br>
              <a:rPr lang="en-US"/>
            </a:br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2563457" y="1663432"/>
            <a:ext cx="6912685" cy="4627984"/>
            <a:chOff x="1676400" y="838200"/>
            <a:chExt cx="8991600" cy="6019800"/>
          </a:xfrm>
        </p:grpSpPr>
        <p:sp>
          <p:nvSpPr>
            <p:cNvPr id="50180" name="Rectangle 3"/>
            <p:cNvSpPr>
              <a:spLocks noChangeArrowheads="1"/>
            </p:cNvSpPr>
            <p:nvPr/>
          </p:nvSpPr>
          <p:spPr bwMode="auto">
            <a:xfrm>
              <a:off x="4800600" y="2667000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50181" name="Oval 4"/>
            <p:cNvSpPr>
              <a:spLocks noChangeArrowheads="1"/>
            </p:cNvSpPr>
            <p:nvPr/>
          </p:nvSpPr>
          <p:spPr bwMode="auto">
            <a:xfrm>
              <a:off x="5105400" y="8382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50183" name="Oval 6"/>
            <p:cNvSpPr>
              <a:spLocks noChangeArrowheads="1"/>
            </p:cNvSpPr>
            <p:nvPr/>
          </p:nvSpPr>
          <p:spPr bwMode="auto">
            <a:xfrm>
              <a:off x="3962400" y="17526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sp>
          <p:nvSpPr>
            <p:cNvPr id="50184" name="Line 7"/>
            <p:cNvSpPr>
              <a:spLocks noChangeShapeType="1"/>
            </p:cNvSpPr>
            <p:nvPr/>
          </p:nvSpPr>
          <p:spPr bwMode="auto">
            <a:xfrm flipH="1" flipV="1">
              <a:off x="5105400" y="2362200"/>
              <a:ext cx="3048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50185" name="Line 8"/>
            <p:cNvSpPr>
              <a:spLocks noChangeShapeType="1"/>
            </p:cNvSpPr>
            <p:nvPr/>
          </p:nvSpPr>
          <p:spPr bwMode="auto">
            <a:xfrm flipV="1">
              <a:off x="5867400" y="1524000"/>
              <a:ext cx="0" cy="1143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50187" name="AutoShape 10"/>
            <p:cNvSpPr>
              <a:spLocks noChangeArrowheads="1"/>
            </p:cNvSpPr>
            <p:nvPr/>
          </p:nvSpPr>
          <p:spPr bwMode="auto">
            <a:xfrm>
              <a:off x="5334000" y="3886200"/>
              <a:ext cx="990600" cy="838200"/>
            </a:xfrm>
            <a:prstGeom prst="triangle">
              <a:avLst>
                <a:gd name="adj" fmla="val 50000"/>
              </a:avLst>
            </a:prstGeom>
            <a:solidFill>
              <a:srgbClr val="00B0F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 err="1" smtClean="0">
                  <a:solidFill>
                    <a:srgbClr val="000000"/>
                  </a:solidFill>
                </a:rPr>
                <a:t>isA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0189" name="Rectangle 12"/>
            <p:cNvSpPr>
              <a:spLocks noChangeArrowheads="1"/>
            </p:cNvSpPr>
            <p:nvPr/>
          </p:nvSpPr>
          <p:spPr bwMode="auto">
            <a:xfrm>
              <a:off x="7086600" y="5257800"/>
              <a:ext cx="26670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Educational Product</a:t>
              </a:r>
            </a:p>
          </p:txBody>
        </p:sp>
        <p:sp>
          <p:nvSpPr>
            <p:cNvPr id="50190" name="Rectangle 13"/>
            <p:cNvSpPr>
              <a:spLocks noChangeArrowheads="1"/>
            </p:cNvSpPr>
            <p:nvPr/>
          </p:nvSpPr>
          <p:spPr bwMode="auto">
            <a:xfrm>
              <a:off x="2133600" y="5257800"/>
              <a:ext cx="23622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Software Product</a:t>
              </a:r>
            </a:p>
          </p:txBody>
        </p:sp>
        <p:sp>
          <p:nvSpPr>
            <p:cNvPr id="50194" name="Oval 17"/>
            <p:cNvSpPr>
              <a:spLocks noChangeArrowheads="1"/>
            </p:cNvSpPr>
            <p:nvPr/>
          </p:nvSpPr>
          <p:spPr bwMode="auto">
            <a:xfrm>
              <a:off x="9220200" y="61722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Age Group</a:t>
              </a:r>
            </a:p>
          </p:txBody>
        </p:sp>
        <p:sp>
          <p:nvSpPr>
            <p:cNvPr id="50195" name="Oval 18"/>
            <p:cNvSpPr>
              <a:spLocks noChangeArrowheads="1"/>
            </p:cNvSpPr>
            <p:nvPr/>
          </p:nvSpPr>
          <p:spPr bwMode="auto">
            <a:xfrm>
              <a:off x="1676400" y="61722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platforms</a:t>
              </a:r>
            </a:p>
          </p:txBody>
        </p:sp>
        <p:sp>
          <p:nvSpPr>
            <p:cNvPr id="50196" name="Line 19"/>
            <p:cNvSpPr>
              <a:spLocks noChangeShapeType="1"/>
            </p:cNvSpPr>
            <p:nvPr/>
          </p:nvSpPr>
          <p:spPr bwMode="auto">
            <a:xfrm flipH="1">
              <a:off x="3124200" y="6019800"/>
              <a:ext cx="1066800" cy="45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50197" name="Line 20"/>
            <p:cNvSpPr>
              <a:spLocks noChangeShapeType="1"/>
            </p:cNvSpPr>
            <p:nvPr/>
          </p:nvSpPr>
          <p:spPr bwMode="auto">
            <a:xfrm>
              <a:off x="8077200" y="6019800"/>
              <a:ext cx="1143000" cy="45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25" name="Straight Connector 24"/>
            <p:cNvCxnSpPr>
              <a:endCxn id="50187" idx="2"/>
            </p:cNvCxnSpPr>
            <p:nvPr/>
          </p:nvCxnSpPr>
          <p:spPr bwMode="auto">
            <a:xfrm flipV="1">
              <a:off x="3352800" y="4724400"/>
              <a:ext cx="1981200" cy="5334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50189" idx="0"/>
              <a:endCxn id="50187" idx="4"/>
            </p:cNvCxnSpPr>
            <p:nvPr/>
          </p:nvCxnSpPr>
          <p:spPr bwMode="auto">
            <a:xfrm rot="16200000" flipV="1">
              <a:off x="7105650" y="3943350"/>
              <a:ext cx="533400" cy="2095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>
              <a:stCxn id="50187" idx="0"/>
              <a:endCxn id="50180" idx="2"/>
            </p:cNvCxnSpPr>
            <p:nvPr/>
          </p:nvCxnSpPr>
          <p:spPr bwMode="auto">
            <a:xfrm rot="5400000" flipH="1" flipV="1">
              <a:off x="5619750" y="3638550"/>
              <a:ext cx="457200" cy="381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9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Modeling Subclasses</a:t>
            </a:r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013371" y="2438398"/>
            <a:ext cx="274320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Child subclasses contain all the attributes of </a:t>
            </a:r>
            <a:r>
              <a:rPr lang="en-US" sz="2000" i="1" dirty="0" smtClean="0">
                <a:latin typeface="+mj-lt"/>
              </a:rPr>
              <a:t>all </a:t>
            </a:r>
            <a:r>
              <a:rPr lang="en-US" sz="2000" dirty="0" smtClean="0">
                <a:latin typeface="+mj-lt"/>
              </a:rPr>
              <a:t>of their parent classes </a:t>
            </a:r>
            <a:r>
              <a:rPr lang="en-US" sz="2000" b="1" u="sng" dirty="0" smtClean="0">
                <a:latin typeface="+mj-lt"/>
              </a:rPr>
              <a:t>plus</a:t>
            </a:r>
            <a:r>
              <a:rPr lang="en-US" sz="2000" dirty="0" smtClean="0">
                <a:latin typeface="+mj-lt"/>
              </a:rPr>
              <a:t> the new attributes shown attached to them in the E/R diagram</a:t>
            </a:r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6829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1722133-8E06-344C-9044-3F3D88CA4E85}" type="slidenum">
              <a:rPr lang="en-US" smtClean="0">
                <a:solidFill>
                  <a:srgbClr val="000000"/>
                </a:solidFill>
              </a:rPr>
              <a:pPr/>
              <a:t>66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Understanding Subclasses</a:t>
            </a:r>
          </a:p>
        </p:txBody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68574" y="1897166"/>
            <a:ext cx="4647041" cy="4048801"/>
          </a:xfrm>
        </p:spPr>
        <p:txBody>
          <a:bodyPr wrap="none">
            <a:spAutoFit/>
          </a:bodyPr>
          <a:lstStyle/>
          <a:p>
            <a:pPr eaLnBrk="1" hangingPunct="1"/>
            <a:r>
              <a:rPr lang="en-US" dirty="0"/>
              <a:t>Think in terms of </a:t>
            </a:r>
            <a:r>
              <a:rPr lang="en-US" dirty="0" smtClean="0"/>
              <a:t>records; ex:</a:t>
            </a:r>
            <a:endParaRPr lang="en-US" dirty="0"/>
          </a:p>
          <a:p>
            <a:pPr lvl="1" eaLnBrk="1" hangingPunct="1"/>
            <a:endParaRPr lang="en-US" dirty="0" smtClean="0">
              <a:solidFill>
                <a:schemeClr val="accent2"/>
              </a:solidFill>
            </a:endParaRPr>
          </a:p>
          <a:p>
            <a:pPr lvl="1" eaLnBrk="1" hangingPunct="1"/>
            <a:r>
              <a:rPr lang="en-US" dirty="0" smtClean="0">
                <a:solidFill>
                  <a:schemeClr val="accent2"/>
                </a:solidFill>
              </a:rPr>
              <a:t>Product</a:t>
            </a:r>
            <a:endParaRPr lang="en-US" dirty="0">
              <a:solidFill>
                <a:schemeClr val="accent2"/>
              </a:solidFill>
            </a:endParaRPr>
          </a:p>
          <a:p>
            <a:pPr lvl="1" eaLnBrk="1" hangingPunct="1"/>
            <a:endParaRPr lang="en-US" dirty="0">
              <a:solidFill>
                <a:schemeClr val="accent2"/>
              </a:solidFill>
            </a:endParaRPr>
          </a:p>
          <a:p>
            <a:pPr lvl="1" eaLnBrk="1" hangingPunct="1"/>
            <a:endParaRPr lang="en-US" dirty="0" smtClean="0">
              <a:solidFill>
                <a:schemeClr val="accent2"/>
              </a:solidFill>
            </a:endParaRPr>
          </a:p>
          <a:p>
            <a:pPr lvl="1" eaLnBrk="1" hangingPunct="1"/>
            <a:r>
              <a:rPr lang="en-US" dirty="0" err="1" smtClean="0">
                <a:solidFill>
                  <a:schemeClr val="accent2"/>
                </a:solidFill>
              </a:rPr>
              <a:t>SoftwareProduct</a:t>
            </a:r>
            <a:endParaRPr lang="en-US" dirty="0">
              <a:solidFill>
                <a:schemeClr val="accent2"/>
              </a:solidFill>
            </a:endParaRPr>
          </a:p>
          <a:p>
            <a:pPr lvl="1" eaLnBrk="1" hangingPunct="1"/>
            <a:endParaRPr lang="en-US" dirty="0">
              <a:solidFill>
                <a:schemeClr val="accent2"/>
              </a:solidFill>
            </a:endParaRPr>
          </a:p>
          <a:p>
            <a:pPr lvl="1" eaLnBrk="1" hangingPunct="1"/>
            <a:endParaRPr lang="en-US" dirty="0" smtClean="0">
              <a:solidFill>
                <a:schemeClr val="accent2"/>
              </a:solidFill>
            </a:endParaRPr>
          </a:p>
          <a:p>
            <a:pPr lvl="1" eaLnBrk="1" hangingPunct="1"/>
            <a:endParaRPr lang="en-US" dirty="0">
              <a:solidFill>
                <a:schemeClr val="accent2"/>
              </a:solidFill>
            </a:endParaRPr>
          </a:p>
          <a:p>
            <a:pPr lvl="1" eaLnBrk="1" hangingPunct="1"/>
            <a:r>
              <a:rPr lang="en-US" dirty="0" err="1" smtClean="0">
                <a:solidFill>
                  <a:schemeClr val="accent2"/>
                </a:solidFill>
              </a:rPr>
              <a:t>EducationalProduct</a:t>
            </a:r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51205" name="Group 4"/>
          <p:cNvGrpSpPr>
            <a:grpSpLocks/>
          </p:cNvGrpSpPr>
          <p:nvPr/>
        </p:nvGrpSpPr>
        <p:grpSpPr bwMode="auto">
          <a:xfrm>
            <a:off x="6781800" y="2514600"/>
            <a:ext cx="1219200" cy="838200"/>
            <a:chOff x="3360" y="1632"/>
            <a:chExt cx="768" cy="528"/>
          </a:xfrm>
        </p:grpSpPr>
        <p:sp>
          <p:nvSpPr>
            <p:cNvPr id="51233" name="Rectangle 5"/>
            <p:cNvSpPr>
              <a:spLocks noChangeArrowheads="1"/>
            </p:cNvSpPr>
            <p:nvPr/>
          </p:nvSpPr>
          <p:spPr bwMode="auto">
            <a:xfrm>
              <a:off x="3360" y="1632"/>
              <a:ext cx="768" cy="528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1234" name="Line 6"/>
            <p:cNvSpPr>
              <a:spLocks noChangeShapeType="1"/>
            </p:cNvSpPr>
            <p:nvPr/>
          </p:nvSpPr>
          <p:spPr bwMode="auto">
            <a:xfrm>
              <a:off x="3360" y="1920"/>
              <a:ext cx="76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51206" name="Group 7"/>
          <p:cNvGrpSpPr>
            <a:grpSpLocks/>
          </p:cNvGrpSpPr>
          <p:nvPr/>
        </p:nvGrpSpPr>
        <p:grpSpPr bwMode="auto">
          <a:xfrm>
            <a:off x="6781800" y="3733800"/>
            <a:ext cx="1219200" cy="838200"/>
            <a:chOff x="3360" y="1632"/>
            <a:chExt cx="768" cy="528"/>
          </a:xfrm>
        </p:grpSpPr>
        <p:sp>
          <p:nvSpPr>
            <p:cNvPr id="51231" name="Rectangle 8"/>
            <p:cNvSpPr>
              <a:spLocks noChangeArrowheads="1"/>
            </p:cNvSpPr>
            <p:nvPr/>
          </p:nvSpPr>
          <p:spPr bwMode="auto">
            <a:xfrm>
              <a:off x="3360" y="1632"/>
              <a:ext cx="768" cy="528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1232" name="Line 9"/>
            <p:cNvSpPr>
              <a:spLocks noChangeShapeType="1"/>
            </p:cNvSpPr>
            <p:nvPr/>
          </p:nvSpPr>
          <p:spPr bwMode="auto">
            <a:xfrm>
              <a:off x="3360" y="1920"/>
              <a:ext cx="76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51207" name="Group 10"/>
          <p:cNvGrpSpPr>
            <a:grpSpLocks/>
          </p:cNvGrpSpPr>
          <p:nvPr/>
        </p:nvGrpSpPr>
        <p:grpSpPr bwMode="auto">
          <a:xfrm>
            <a:off x="6781800" y="5257800"/>
            <a:ext cx="1219200" cy="838200"/>
            <a:chOff x="3360" y="1632"/>
            <a:chExt cx="768" cy="528"/>
          </a:xfrm>
        </p:grpSpPr>
        <p:sp>
          <p:nvSpPr>
            <p:cNvPr id="51229" name="Rectangle 11"/>
            <p:cNvSpPr>
              <a:spLocks noChangeArrowheads="1"/>
            </p:cNvSpPr>
            <p:nvPr/>
          </p:nvSpPr>
          <p:spPr bwMode="auto">
            <a:xfrm>
              <a:off x="3360" y="1632"/>
              <a:ext cx="768" cy="528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1230" name="Line 12"/>
            <p:cNvSpPr>
              <a:spLocks noChangeShapeType="1"/>
            </p:cNvSpPr>
            <p:nvPr/>
          </p:nvSpPr>
          <p:spPr bwMode="auto">
            <a:xfrm>
              <a:off x="3360" y="1920"/>
              <a:ext cx="76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sp>
        <p:nvSpPr>
          <p:cNvPr id="51208" name="Line 13"/>
          <p:cNvSpPr>
            <a:spLocks noChangeShapeType="1"/>
          </p:cNvSpPr>
          <p:nvPr/>
        </p:nvSpPr>
        <p:spPr bwMode="auto">
          <a:xfrm>
            <a:off x="6781800" y="4572000"/>
            <a:ext cx="0" cy="3048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1209" name="Line 14"/>
          <p:cNvSpPr>
            <a:spLocks noChangeShapeType="1"/>
          </p:cNvSpPr>
          <p:nvPr/>
        </p:nvSpPr>
        <p:spPr bwMode="auto">
          <a:xfrm>
            <a:off x="6781800" y="4876800"/>
            <a:ext cx="12192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1210" name="Line 15"/>
          <p:cNvSpPr>
            <a:spLocks noChangeShapeType="1"/>
          </p:cNvSpPr>
          <p:nvPr/>
        </p:nvSpPr>
        <p:spPr bwMode="auto">
          <a:xfrm flipV="1">
            <a:off x="8001000" y="4572000"/>
            <a:ext cx="0" cy="3048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1211" name="Line 16"/>
          <p:cNvSpPr>
            <a:spLocks noChangeShapeType="1"/>
          </p:cNvSpPr>
          <p:nvPr/>
        </p:nvSpPr>
        <p:spPr bwMode="auto">
          <a:xfrm>
            <a:off x="6781800" y="6096000"/>
            <a:ext cx="0" cy="228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1212" name="Line 17"/>
          <p:cNvSpPr>
            <a:spLocks noChangeShapeType="1"/>
          </p:cNvSpPr>
          <p:nvPr/>
        </p:nvSpPr>
        <p:spPr bwMode="auto">
          <a:xfrm>
            <a:off x="6781800" y="6324600"/>
            <a:ext cx="1219200" cy="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1213" name="Line 18"/>
          <p:cNvSpPr>
            <a:spLocks noChangeShapeType="1"/>
          </p:cNvSpPr>
          <p:nvPr/>
        </p:nvSpPr>
        <p:spPr bwMode="auto">
          <a:xfrm flipV="1">
            <a:off x="8001000" y="6096000"/>
            <a:ext cx="0" cy="228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51217" name="Group 22"/>
          <p:cNvGrpSpPr>
            <a:grpSpLocks/>
          </p:cNvGrpSpPr>
          <p:nvPr/>
        </p:nvGrpSpPr>
        <p:grpSpPr bwMode="auto">
          <a:xfrm>
            <a:off x="6918326" y="2479676"/>
            <a:ext cx="893763" cy="919163"/>
            <a:chOff x="3398" y="1562"/>
            <a:chExt cx="563" cy="579"/>
          </a:xfrm>
        </p:grpSpPr>
        <p:sp>
          <p:nvSpPr>
            <p:cNvPr id="51227" name="Text Box 23"/>
            <p:cNvSpPr txBox="1">
              <a:spLocks noChangeArrowheads="1"/>
            </p:cNvSpPr>
            <p:nvPr/>
          </p:nvSpPr>
          <p:spPr bwMode="auto">
            <a:xfrm>
              <a:off x="3398" y="1562"/>
              <a:ext cx="563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 smtClean="0">
                  <a:solidFill>
                    <a:srgbClr val="000000"/>
                  </a:solidFill>
                </a:rPr>
                <a:t>name</a:t>
              </a:r>
              <a:endParaRPr lang="en-US" sz="2400" dirty="0">
                <a:solidFill>
                  <a:srgbClr val="000000"/>
                </a:solidFill>
              </a:endParaRPr>
            </a:p>
          </p:txBody>
        </p:sp>
        <p:sp>
          <p:nvSpPr>
            <p:cNvPr id="51228" name="Text Box 24"/>
            <p:cNvSpPr txBox="1">
              <a:spLocks noChangeArrowheads="1"/>
            </p:cNvSpPr>
            <p:nvPr/>
          </p:nvSpPr>
          <p:spPr bwMode="auto">
            <a:xfrm>
              <a:off x="3398" y="1850"/>
              <a:ext cx="507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 smtClean="0">
                  <a:solidFill>
                    <a:srgbClr val="000000"/>
                  </a:solidFill>
                </a:rPr>
                <a:t>Price</a:t>
              </a:r>
            </a:p>
          </p:txBody>
        </p:sp>
      </p:grpSp>
      <p:grpSp>
        <p:nvGrpSpPr>
          <p:cNvPr id="51218" name="Group 25"/>
          <p:cNvGrpSpPr>
            <a:grpSpLocks/>
          </p:cNvGrpSpPr>
          <p:nvPr/>
        </p:nvGrpSpPr>
        <p:grpSpPr bwMode="auto">
          <a:xfrm>
            <a:off x="6934201" y="3733801"/>
            <a:ext cx="893763" cy="919163"/>
            <a:chOff x="3398" y="1562"/>
            <a:chExt cx="563" cy="579"/>
          </a:xfrm>
        </p:grpSpPr>
        <p:sp>
          <p:nvSpPr>
            <p:cNvPr id="51225" name="Text Box 26"/>
            <p:cNvSpPr txBox="1">
              <a:spLocks noChangeArrowheads="1"/>
            </p:cNvSpPr>
            <p:nvPr/>
          </p:nvSpPr>
          <p:spPr bwMode="auto">
            <a:xfrm>
              <a:off x="3398" y="1562"/>
              <a:ext cx="563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 smtClean="0">
                  <a:solidFill>
                    <a:srgbClr val="000000"/>
                  </a:solidFill>
                </a:rPr>
                <a:t>name</a:t>
              </a:r>
              <a:endParaRPr lang="en-US" sz="2400" dirty="0">
                <a:solidFill>
                  <a:srgbClr val="000000"/>
                </a:solidFill>
              </a:endParaRPr>
            </a:p>
          </p:txBody>
        </p:sp>
        <p:sp>
          <p:nvSpPr>
            <p:cNvPr id="51226" name="Text Box 27"/>
            <p:cNvSpPr txBox="1">
              <a:spLocks noChangeArrowheads="1"/>
            </p:cNvSpPr>
            <p:nvPr/>
          </p:nvSpPr>
          <p:spPr bwMode="auto">
            <a:xfrm>
              <a:off x="3398" y="1850"/>
              <a:ext cx="509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 smtClean="0">
                  <a:solidFill>
                    <a:srgbClr val="000000"/>
                  </a:solidFill>
                </a:rPr>
                <a:t>price</a:t>
              </a:r>
              <a:endParaRPr lang="en-US" sz="24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51219" name="Group 28"/>
          <p:cNvGrpSpPr>
            <a:grpSpLocks/>
          </p:cNvGrpSpPr>
          <p:nvPr/>
        </p:nvGrpSpPr>
        <p:grpSpPr bwMode="auto">
          <a:xfrm>
            <a:off x="6934201" y="5257801"/>
            <a:ext cx="893763" cy="919163"/>
            <a:chOff x="3398" y="1562"/>
            <a:chExt cx="563" cy="579"/>
          </a:xfrm>
        </p:grpSpPr>
        <p:sp>
          <p:nvSpPr>
            <p:cNvPr id="51223" name="Text Box 29"/>
            <p:cNvSpPr txBox="1">
              <a:spLocks noChangeArrowheads="1"/>
            </p:cNvSpPr>
            <p:nvPr/>
          </p:nvSpPr>
          <p:spPr bwMode="auto">
            <a:xfrm>
              <a:off x="3398" y="1562"/>
              <a:ext cx="563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 smtClean="0">
                  <a:solidFill>
                    <a:srgbClr val="000000"/>
                  </a:solidFill>
                </a:rPr>
                <a:t>name</a:t>
              </a:r>
              <a:endParaRPr lang="en-US" sz="2400" dirty="0">
                <a:solidFill>
                  <a:srgbClr val="000000"/>
                </a:solidFill>
              </a:endParaRPr>
            </a:p>
          </p:txBody>
        </p:sp>
        <p:sp>
          <p:nvSpPr>
            <p:cNvPr id="51224" name="Text Box 30"/>
            <p:cNvSpPr txBox="1">
              <a:spLocks noChangeArrowheads="1"/>
            </p:cNvSpPr>
            <p:nvPr/>
          </p:nvSpPr>
          <p:spPr bwMode="auto">
            <a:xfrm>
              <a:off x="3398" y="1850"/>
              <a:ext cx="509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 smtClean="0">
                  <a:solidFill>
                    <a:srgbClr val="000000"/>
                  </a:solidFill>
                </a:rPr>
                <a:t>price</a:t>
              </a:r>
              <a:endParaRPr lang="en-US" sz="2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51220" name="Text Box 31"/>
          <p:cNvSpPr txBox="1">
            <a:spLocks noChangeArrowheads="1"/>
          </p:cNvSpPr>
          <p:nvPr/>
        </p:nvSpPr>
        <p:spPr bwMode="auto">
          <a:xfrm>
            <a:off x="6895515" y="4537629"/>
            <a:ext cx="108690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mtClean="0">
                <a:solidFill>
                  <a:srgbClr val="000000"/>
                </a:solidFill>
              </a:rPr>
              <a:t>platforms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51221" name="Text Box 32"/>
          <p:cNvSpPr txBox="1">
            <a:spLocks noChangeArrowheads="1"/>
          </p:cNvSpPr>
          <p:nvPr/>
        </p:nvSpPr>
        <p:spPr bwMode="auto">
          <a:xfrm>
            <a:off x="6819352" y="6033834"/>
            <a:ext cx="11440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mtClean="0">
                <a:solidFill>
                  <a:srgbClr val="000000"/>
                </a:solidFill>
              </a:rPr>
              <a:t>Age group</a:t>
            </a:r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6" name="Rectangle 3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9013371" y="2438398"/>
            <a:ext cx="274320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Child subclasses contain all the attributes of </a:t>
            </a:r>
            <a:r>
              <a:rPr lang="en-US" sz="2000" i="1" dirty="0" smtClean="0">
                <a:latin typeface="+mj-lt"/>
              </a:rPr>
              <a:t>all </a:t>
            </a:r>
            <a:r>
              <a:rPr lang="en-US" sz="2000" dirty="0" smtClean="0">
                <a:latin typeface="+mj-lt"/>
              </a:rPr>
              <a:t>of their parent classes </a:t>
            </a:r>
            <a:r>
              <a:rPr lang="en-US" sz="2000" b="1" u="sng" dirty="0" smtClean="0">
                <a:latin typeface="+mj-lt"/>
              </a:rPr>
              <a:t>plus</a:t>
            </a:r>
            <a:r>
              <a:rPr lang="en-US" sz="2000" dirty="0" smtClean="0">
                <a:latin typeface="+mj-lt"/>
              </a:rPr>
              <a:t> the new attributes shown attached to them in the E/R diagram</a:t>
            </a:r>
            <a:endParaRPr lang="en-US" sz="2000" dirty="0">
              <a:latin typeface="+mj-lt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570891" y="3416157"/>
            <a:ext cx="2430882" cy="1627455"/>
            <a:chOff x="1676400" y="838200"/>
            <a:chExt cx="8991600" cy="6019800"/>
          </a:xfrm>
        </p:grpSpPr>
        <p:sp>
          <p:nvSpPr>
            <p:cNvPr id="40" name="Rectangle 3"/>
            <p:cNvSpPr>
              <a:spLocks noChangeArrowheads="1"/>
            </p:cNvSpPr>
            <p:nvPr/>
          </p:nvSpPr>
          <p:spPr bwMode="auto">
            <a:xfrm>
              <a:off x="4800600" y="2667000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41" name="Oval 4"/>
            <p:cNvSpPr>
              <a:spLocks noChangeArrowheads="1"/>
            </p:cNvSpPr>
            <p:nvPr/>
          </p:nvSpPr>
          <p:spPr bwMode="auto">
            <a:xfrm>
              <a:off x="5105400" y="8382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3962400" y="17526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price</a:t>
              </a:r>
            </a:p>
          </p:txBody>
        </p:sp>
        <p:sp>
          <p:nvSpPr>
            <p:cNvPr id="44" name="Line 7"/>
            <p:cNvSpPr>
              <a:spLocks noChangeShapeType="1"/>
            </p:cNvSpPr>
            <p:nvPr/>
          </p:nvSpPr>
          <p:spPr bwMode="auto">
            <a:xfrm flipH="1" flipV="1">
              <a:off x="5105400" y="2362200"/>
              <a:ext cx="3048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45" name="Line 8"/>
            <p:cNvSpPr>
              <a:spLocks noChangeShapeType="1"/>
            </p:cNvSpPr>
            <p:nvPr/>
          </p:nvSpPr>
          <p:spPr bwMode="auto">
            <a:xfrm flipV="1">
              <a:off x="5867400" y="1524000"/>
              <a:ext cx="0" cy="1143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47" name="AutoShape 10"/>
            <p:cNvSpPr>
              <a:spLocks noChangeArrowheads="1"/>
            </p:cNvSpPr>
            <p:nvPr/>
          </p:nvSpPr>
          <p:spPr bwMode="auto">
            <a:xfrm>
              <a:off x="5334000" y="3886200"/>
              <a:ext cx="990600" cy="838200"/>
            </a:xfrm>
            <a:prstGeom prst="triangle">
              <a:avLst>
                <a:gd name="adj" fmla="val 50000"/>
              </a:avLst>
            </a:prstGeom>
            <a:solidFill>
              <a:srgbClr val="00B0F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 err="1" smtClean="0">
                  <a:solidFill>
                    <a:srgbClr val="000000"/>
                  </a:solidFill>
                </a:rPr>
                <a:t>isA</a:t>
              </a:r>
              <a:endParaRPr lang="en-US" sz="800" dirty="0">
                <a:solidFill>
                  <a:srgbClr val="000000"/>
                </a:solidFill>
              </a:endParaRPr>
            </a:p>
          </p:txBody>
        </p:sp>
        <p:sp>
          <p:nvSpPr>
            <p:cNvPr id="48" name="Rectangle 12"/>
            <p:cNvSpPr>
              <a:spLocks noChangeArrowheads="1"/>
            </p:cNvSpPr>
            <p:nvPr/>
          </p:nvSpPr>
          <p:spPr bwMode="auto">
            <a:xfrm>
              <a:off x="7086600" y="5257800"/>
              <a:ext cx="26670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Educational Product</a:t>
              </a:r>
            </a:p>
          </p:txBody>
        </p:sp>
        <p:sp>
          <p:nvSpPr>
            <p:cNvPr id="49" name="Rectangle 13"/>
            <p:cNvSpPr>
              <a:spLocks noChangeArrowheads="1"/>
            </p:cNvSpPr>
            <p:nvPr/>
          </p:nvSpPr>
          <p:spPr bwMode="auto">
            <a:xfrm>
              <a:off x="2133600" y="5257800"/>
              <a:ext cx="23622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Software Product</a:t>
              </a:r>
            </a:p>
          </p:txBody>
        </p:sp>
        <p:sp>
          <p:nvSpPr>
            <p:cNvPr id="50" name="Oval 17"/>
            <p:cNvSpPr>
              <a:spLocks noChangeArrowheads="1"/>
            </p:cNvSpPr>
            <p:nvPr/>
          </p:nvSpPr>
          <p:spPr bwMode="auto">
            <a:xfrm>
              <a:off x="9220200" y="61722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Age Group</a:t>
              </a:r>
            </a:p>
          </p:txBody>
        </p:sp>
        <p:sp>
          <p:nvSpPr>
            <p:cNvPr id="51" name="Oval 18"/>
            <p:cNvSpPr>
              <a:spLocks noChangeArrowheads="1"/>
            </p:cNvSpPr>
            <p:nvPr/>
          </p:nvSpPr>
          <p:spPr bwMode="auto">
            <a:xfrm>
              <a:off x="1676400" y="61722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platforms</a:t>
              </a:r>
            </a:p>
          </p:txBody>
        </p:sp>
        <p:sp>
          <p:nvSpPr>
            <p:cNvPr id="52" name="Line 19"/>
            <p:cNvSpPr>
              <a:spLocks noChangeShapeType="1"/>
            </p:cNvSpPr>
            <p:nvPr/>
          </p:nvSpPr>
          <p:spPr bwMode="auto">
            <a:xfrm flipH="1">
              <a:off x="3124200" y="6019800"/>
              <a:ext cx="1066800" cy="45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53" name="Line 20"/>
            <p:cNvSpPr>
              <a:spLocks noChangeShapeType="1"/>
            </p:cNvSpPr>
            <p:nvPr/>
          </p:nvSpPr>
          <p:spPr bwMode="auto">
            <a:xfrm>
              <a:off x="8077200" y="6019800"/>
              <a:ext cx="1143000" cy="45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cxnSp>
          <p:nvCxnSpPr>
            <p:cNvPr id="54" name="Straight Connector 53"/>
            <p:cNvCxnSpPr/>
            <p:nvPr/>
          </p:nvCxnSpPr>
          <p:spPr bwMode="auto">
            <a:xfrm flipV="1">
              <a:off x="3352800" y="4724400"/>
              <a:ext cx="1981200" cy="5334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" name="Straight Connector 54"/>
            <p:cNvCxnSpPr/>
            <p:nvPr/>
          </p:nvCxnSpPr>
          <p:spPr bwMode="auto">
            <a:xfrm rot="16200000" flipV="1">
              <a:off x="7105650" y="3943350"/>
              <a:ext cx="533400" cy="2095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" name="Straight Connector 55"/>
            <p:cNvCxnSpPr/>
            <p:nvPr/>
          </p:nvCxnSpPr>
          <p:spPr bwMode="auto">
            <a:xfrm rot="5400000" flipH="1" flipV="1">
              <a:off x="5619750" y="3638550"/>
              <a:ext cx="457200" cy="381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70251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BA61151-1231-314C-A342-846A9F51D9E7}" type="slidenum">
              <a:rPr lang="en-US" smtClean="0">
                <a:solidFill>
                  <a:srgbClr val="000000"/>
                </a:solidFill>
              </a:rPr>
              <a:pPr/>
              <a:t>67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152400"/>
            <a:ext cx="4800600" cy="990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Think like tables…</a:t>
            </a:r>
            <a:r>
              <a:rPr lang="en-US" sz="2400" dirty="0">
                <a:solidFill>
                  <a:schemeClr val="tx1"/>
                </a:solidFill>
              </a:rPr>
              <a:t/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52228" name="Group 3"/>
          <p:cNvGrpSpPr>
            <a:grpSpLocks noChangeAspect="1"/>
          </p:cNvGrpSpPr>
          <p:nvPr/>
        </p:nvGrpSpPr>
        <p:grpSpPr bwMode="auto">
          <a:xfrm>
            <a:off x="609601" y="1905000"/>
            <a:ext cx="5867400" cy="3927475"/>
            <a:chOff x="96" y="528"/>
            <a:chExt cx="5664" cy="3792"/>
          </a:xfrm>
        </p:grpSpPr>
        <p:sp>
          <p:nvSpPr>
            <p:cNvPr id="52279" name="Rectangle 4"/>
            <p:cNvSpPr>
              <a:spLocks noChangeAspect="1" noChangeArrowheads="1"/>
            </p:cNvSpPr>
            <p:nvPr/>
          </p:nvSpPr>
          <p:spPr bwMode="auto">
            <a:xfrm>
              <a:off x="2064" y="1680"/>
              <a:ext cx="1344" cy="48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52280" name="Oval 5"/>
            <p:cNvSpPr>
              <a:spLocks noChangeAspect="1" noChangeArrowheads="1"/>
            </p:cNvSpPr>
            <p:nvPr/>
          </p:nvSpPr>
          <p:spPr bwMode="auto">
            <a:xfrm>
              <a:off x="2256" y="528"/>
              <a:ext cx="912" cy="432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52282" name="Oval 7"/>
            <p:cNvSpPr>
              <a:spLocks noChangeAspect="1" noChangeArrowheads="1"/>
            </p:cNvSpPr>
            <p:nvPr/>
          </p:nvSpPr>
          <p:spPr bwMode="auto">
            <a:xfrm>
              <a:off x="1536" y="1104"/>
              <a:ext cx="912" cy="432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price</a:t>
              </a:r>
            </a:p>
          </p:txBody>
        </p:sp>
        <p:sp>
          <p:nvSpPr>
            <p:cNvPr id="52283" name="Line 8"/>
            <p:cNvSpPr>
              <a:spLocks noChangeAspect="1" noChangeShapeType="1"/>
            </p:cNvSpPr>
            <p:nvPr/>
          </p:nvSpPr>
          <p:spPr bwMode="auto">
            <a:xfrm flipH="1" flipV="1">
              <a:off x="2256" y="1488"/>
              <a:ext cx="19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2284" name="Line 9"/>
            <p:cNvSpPr>
              <a:spLocks noChangeAspect="1" noChangeShapeType="1"/>
            </p:cNvSpPr>
            <p:nvPr/>
          </p:nvSpPr>
          <p:spPr bwMode="auto">
            <a:xfrm flipV="1">
              <a:off x="2736" y="960"/>
              <a:ext cx="0" cy="7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2286" name="AutoShape 11"/>
            <p:cNvSpPr>
              <a:spLocks noChangeAspect="1" noChangeArrowheads="1"/>
            </p:cNvSpPr>
            <p:nvPr/>
          </p:nvSpPr>
          <p:spPr bwMode="auto">
            <a:xfrm>
              <a:off x="2376" y="2294"/>
              <a:ext cx="624" cy="528"/>
            </a:xfrm>
            <a:prstGeom prst="triangle">
              <a:avLst>
                <a:gd name="adj" fmla="val 50000"/>
              </a:avLst>
            </a:prstGeom>
            <a:solidFill>
              <a:srgbClr val="00B0F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 err="1" smtClean="0">
                  <a:solidFill>
                    <a:srgbClr val="000000"/>
                  </a:solidFill>
                </a:rPr>
                <a:t>isA</a:t>
              </a: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52288" name="Rectangle 13"/>
            <p:cNvSpPr>
              <a:spLocks noChangeAspect="1" noChangeArrowheads="1"/>
            </p:cNvSpPr>
            <p:nvPr/>
          </p:nvSpPr>
          <p:spPr bwMode="auto">
            <a:xfrm>
              <a:off x="3504" y="3312"/>
              <a:ext cx="1680" cy="48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Educational Product</a:t>
              </a:r>
            </a:p>
          </p:txBody>
        </p:sp>
        <p:sp>
          <p:nvSpPr>
            <p:cNvPr id="52289" name="Rectangle 14"/>
            <p:cNvSpPr>
              <a:spLocks noChangeAspect="1" noChangeArrowheads="1"/>
            </p:cNvSpPr>
            <p:nvPr/>
          </p:nvSpPr>
          <p:spPr bwMode="auto">
            <a:xfrm>
              <a:off x="384" y="3312"/>
              <a:ext cx="1488" cy="48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Software Product</a:t>
              </a:r>
            </a:p>
          </p:txBody>
        </p:sp>
        <p:sp>
          <p:nvSpPr>
            <p:cNvPr id="52293" name="Oval 18"/>
            <p:cNvSpPr>
              <a:spLocks noChangeAspect="1" noChangeArrowheads="1"/>
            </p:cNvSpPr>
            <p:nvPr/>
          </p:nvSpPr>
          <p:spPr bwMode="auto">
            <a:xfrm>
              <a:off x="4848" y="3888"/>
              <a:ext cx="912" cy="432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Age Group</a:t>
              </a:r>
            </a:p>
          </p:txBody>
        </p:sp>
        <p:sp>
          <p:nvSpPr>
            <p:cNvPr id="52294" name="Oval 19"/>
            <p:cNvSpPr>
              <a:spLocks noChangeAspect="1" noChangeArrowheads="1"/>
            </p:cNvSpPr>
            <p:nvPr/>
          </p:nvSpPr>
          <p:spPr bwMode="auto">
            <a:xfrm>
              <a:off x="96" y="3888"/>
              <a:ext cx="912" cy="432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platforms</a:t>
              </a:r>
            </a:p>
          </p:txBody>
        </p:sp>
        <p:sp>
          <p:nvSpPr>
            <p:cNvPr id="52295" name="Line 20"/>
            <p:cNvSpPr>
              <a:spLocks noChangeAspect="1" noChangeShapeType="1"/>
            </p:cNvSpPr>
            <p:nvPr/>
          </p:nvSpPr>
          <p:spPr bwMode="auto">
            <a:xfrm flipH="1">
              <a:off x="1008" y="3792"/>
              <a:ext cx="672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2296" name="Line 21"/>
            <p:cNvSpPr>
              <a:spLocks noChangeAspect="1" noChangeShapeType="1"/>
            </p:cNvSpPr>
            <p:nvPr/>
          </p:nvSpPr>
          <p:spPr bwMode="auto">
            <a:xfrm>
              <a:off x="4128" y="3792"/>
              <a:ext cx="72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423959" name="Group 23"/>
          <p:cNvGraphicFramePr>
            <a:graphicFrameLocks noGrp="1"/>
          </p:cNvGraphicFramePr>
          <p:nvPr/>
        </p:nvGraphicFramePr>
        <p:xfrm>
          <a:off x="7010400" y="914400"/>
          <a:ext cx="3429000" cy="1981200"/>
        </p:xfrm>
        <a:graphic>
          <a:graphicData uri="http://schemas.openxmlformats.org/drawingml/2006/table">
            <a:tbl>
              <a:tblPr/>
              <a:tblGrid>
                <a:gridCol w="1143000"/>
                <a:gridCol w="1143000"/>
                <a:gridCol w="1143000"/>
              </a:tblGrid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49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Toy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23981" name="Group 45"/>
          <p:cNvGraphicFramePr>
            <a:graphicFrameLocks noGrp="1"/>
          </p:cNvGraphicFramePr>
          <p:nvPr/>
        </p:nvGraphicFramePr>
        <p:xfrm>
          <a:off x="7772400" y="3276600"/>
          <a:ext cx="2667000" cy="990600"/>
        </p:xfrm>
        <a:graphic>
          <a:graphicData uri="http://schemas.openxmlformats.org/drawingml/2006/table">
            <a:tbl>
              <a:tblPr/>
              <a:tblGrid>
                <a:gridCol w="1333500"/>
                <a:gridCol w="1333500"/>
              </a:tblGrid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platforms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unix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23992" name="Group 56"/>
          <p:cNvGraphicFramePr>
            <a:graphicFrameLocks noGrp="1"/>
          </p:cNvGraphicFramePr>
          <p:nvPr/>
        </p:nvGraphicFramePr>
        <p:xfrm>
          <a:off x="7696200" y="4800600"/>
          <a:ext cx="2667000" cy="1485900"/>
        </p:xfrm>
        <a:graphic>
          <a:graphicData uri="http://schemas.openxmlformats.org/drawingml/2006/table">
            <a:tbl>
              <a:tblPr/>
              <a:tblGrid>
                <a:gridCol w="1333500"/>
                <a:gridCol w="1333500"/>
              </a:tblGrid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Age Group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todler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Toy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retired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2276" name="Text Box 70"/>
          <p:cNvSpPr txBox="1">
            <a:spLocks noChangeArrowheads="1"/>
          </p:cNvSpPr>
          <p:nvPr/>
        </p:nvSpPr>
        <p:spPr bwMode="auto">
          <a:xfrm>
            <a:off x="6562726" y="385742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52277" name="Text Box 71"/>
          <p:cNvSpPr txBox="1">
            <a:spLocks noChangeArrowheads="1"/>
          </p:cNvSpPr>
          <p:nvPr/>
        </p:nvSpPr>
        <p:spPr bwMode="auto">
          <a:xfrm>
            <a:off x="6096001" y="3200400"/>
            <a:ext cx="15986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accent2"/>
                </a:solidFill>
              </a:rPr>
              <a:t>Sw.Product</a:t>
            </a:r>
          </a:p>
        </p:txBody>
      </p:sp>
      <p:sp>
        <p:nvSpPr>
          <p:cNvPr id="52278" name="Text Box 72"/>
          <p:cNvSpPr txBox="1">
            <a:spLocks noChangeArrowheads="1"/>
          </p:cNvSpPr>
          <p:nvPr/>
        </p:nvSpPr>
        <p:spPr bwMode="auto">
          <a:xfrm>
            <a:off x="6629401" y="4267200"/>
            <a:ext cx="15462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accent2"/>
                </a:solidFill>
              </a:rPr>
              <a:t>Ed.Product</a:t>
            </a:r>
          </a:p>
        </p:txBody>
      </p:sp>
      <p:cxnSp>
        <p:nvCxnSpPr>
          <p:cNvPr id="31" name="Straight Connector 30"/>
          <p:cNvCxnSpPr>
            <a:stCxn id="52289" idx="0"/>
            <a:endCxn id="52286" idx="3"/>
          </p:cNvCxnSpPr>
          <p:nvPr/>
        </p:nvCxnSpPr>
        <p:spPr bwMode="auto">
          <a:xfrm flipV="1">
            <a:off x="1678661" y="4280957"/>
            <a:ext cx="1616021" cy="50750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/>
          <p:cNvCxnSpPr>
            <a:stCxn id="52288" idx="0"/>
            <a:endCxn id="52286" idx="3"/>
          </p:cNvCxnSpPr>
          <p:nvPr/>
        </p:nvCxnSpPr>
        <p:spPr bwMode="auto">
          <a:xfrm flipH="1" flipV="1">
            <a:off x="3294682" y="4280957"/>
            <a:ext cx="1715470" cy="50750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/>
          <p:cNvCxnSpPr>
            <a:stCxn id="52286" idx="0"/>
            <a:endCxn id="52279" idx="2"/>
          </p:cNvCxnSpPr>
          <p:nvPr/>
        </p:nvCxnSpPr>
        <p:spPr bwMode="auto">
          <a:xfrm flipV="1">
            <a:off x="3294682" y="3595306"/>
            <a:ext cx="49724" cy="13878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8" name="Group 2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429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A56BD30-E3B0-D04D-8B4E-E30A8D18356E}" type="slidenum">
              <a:rPr lang="en-US" smtClean="0">
                <a:solidFill>
                  <a:srgbClr val="000000"/>
                </a:solidFill>
              </a:rPr>
              <a:pPr/>
              <a:t>68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325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828800" y="1981200"/>
            <a:ext cx="8458200" cy="4114800"/>
          </a:xfrm>
        </p:spPr>
        <p:txBody>
          <a:bodyPr/>
          <a:lstStyle/>
          <a:p>
            <a:pPr eaLnBrk="1" hangingPunct="1"/>
            <a:r>
              <a:rPr lang="en-US" dirty="0"/>
              <a:t>OO: C</a:t>
            </a:r>
            <a:r>
              <a:rPr lang="en-US" dirty="0" smtClean="0"/>
              <a:t>lasses </a:t>
            </a:r>
            <a:r>
              <a:rPr lang="en-US" dirty="0"/>
              <a:t>are disjoint (same for Java, C++)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</p:txBody>
      </p:sp>
      <p:grpSp>
        <p:nvGrpSpPr>
          <p:cNvPr id="53252" name="Group 3"/>
          <p:cNvGrpSpPr>
            <a:grpSpLocks/>
          </p:cNvGrpSpPr>
          <p:nvPr/>
        </p:nvGrpSpPr>
        <p:grpSpPr bwMode="auto">
          <a:xfrm>
            <a:off x="3657600" y="3409951"/>
            <a:ext cx="3943350" cy="1452563"/>
            <a:chOff x="1104" y="1668"/>
            <a:chExt cx="2484" cy="915"/>
          </a:xfrm>
        </p:grpSpPr>
        <p:sp>
          <p:nvSpPr>
            <p:cNvPr id="53260" name="Text Box 4"/>
            <p:cNvSpPr txBox="1">
              <a:spLocks noChangeArrowheads="1"/>
            </p:cNvSpPr>
            <p:nvPr/>
          </p:nvSpPr>
          <p:spPr bwMode="auto">
            <a:xfrm>
              <a:off x="1728" y="1728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p1</a:t>
              </a:r>
            </a:p>
          </p:txBody>
        </p:sp>
        <p:sp>
          <p:nvSpPr>
            <p:cNvPr id="53261" name="Text Box 5"/>
            <p:cNvSpPr txBox="1">
              <a:spLocks noChangeArrowheads="1"/>
            </p:cNvSpPr>
            <p:nvPr/>
          </p:nvSpPr>
          <p:spPr bwMode="auto">
            <a:xfrm>
              <a:off x="2161" y="1668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p2</a:t>
              </a:r>
            </a:p>
          </p:txBody>
        </p:sp>
        <p:sp>
          <p:nvSpPr>
            <p:cNvPr id="53262" name="Text Box 6"/>
            <p:cNvSpPr txBox="1">
              <a:spLocks noChangeArrowheads="1"/>
            </p:cNvSpPr>
            <p:nvPr/>
          </p:nvSpPr>
          <p:spPr bwMode="auto">
            <a:xfrm>
              <a:off x="2352" y="1872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p3</a:t>
              </a:r>
            </a:p>
          </p:txBody>
        </p:sp>
        <p:sp>
          <p:nvSpPr>
            <p:cNvPr id="53263" name="Text Box 7"/>
            <p:cNvSpPr txBox="1">
              <a:spLocks noChangeArrowheads="1"/>
            </p:cNvSpPr>
            <p:nvPr/>
          </p:nvSpPr>
          <p:spPr bwMode="auto">
            <a:xfrm>
              <a:off x="1104" y="2016"/>
              <a:ext cx="31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sp1</a:t>
              </a:r>
            </a:p>
          </p:txBody>
        </p:sp>
        <p:sp>
          <p:nvSpPr>
            <p:cNvPr id="53264" name="Text Box 8"/>
            <p:cNvSpPr txBox="1">
              <a:spLocks noChangeArrowheads="1"/>
            </p:cNvSpPr>
            <p:nvPr/>
          </p:nvSpPr>
          <p:spPr bwMode="auto">
            <a:xfrm>
              <a:off x="1440" y="2304"/>
              <a:ext cx="31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sp2</a:t>
              </a:r>
            </a:p>
          </p:txBody>
        </p:sp>
        <p:sp>
          <p:nvSpPr>
            <p:cNvPr id="53265" name="Text Box 9"/>
            <p:cNvSpPr txBox="1">
              <a:spLocks noChangeArrowheads="1"/>
            </p:cNvSpPr>
            <p:nvPr/>
          </p:nvSpPr>
          <p:spPr bwMode="auto">
            <a:xfrm>
              <a:off x="2976" y="1824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ep1</a:t>
              </a:r>
            </a:p>
          </p:txBody>
        </p:sp>
        <p:sp>
          <p:nvSpPr>
            <p:cNvPr id="53266" name="Text Box 10"/>
            <p:cNvSpPr txBox="1">
              <a:spLocks noChangeArrowheads="1"/>
            </p:cNvSpPr>
            <p:nvPr/>
          </p:nvSpPr>
          <p:spPr bwMode="auto">
            <a:xfrm>
              <a:off x="3264" y="2112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ep2</a:t>
              </a:r>
            </a:p>
          </p:txBody>
        </p:sp>
        <p:sp>
          <p:nvSpPr>
            <p:cNvPr id="53267" name="Text Box 11"/>
            <p:cNvSpPr txBox="1">
              <a:spLocks noChangeArrowheads="1"/>
            </p:cNvSpPr>
            <p:nvPr/>
          </p:nvSpPr>
          <p:spPr bwMode="auto">
            <a:xfrm>
              <a:off x="3024" y="2352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ep3</a:t>
              </a:r>
            </a:p>
          </p:txBody>
        </p:sp>
      </p:grpSp>
      <p:sp>
        <p:nvSpPr>
          <p:cNvPr id="53253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Difference between OO and E/R inheritance</a:t>
            </a:r>
          </a:p>
        </p:txBody>
      </p:sp>
      <p:sp>
        <p:nvSpPr>
          <p:cNvPr id="53254" name="Oval 13"/>
          <p:cNvSpPr>
            <a:spLocks noChangeArrowheads="1"/>
          </p:cNvSpPr>
          <p:nvPr/>
        </p:nvSpPr>
        <p:spPr bwMode="auto">
          <a:xfrm>
            <a:off x="4419600" y="3447306"/>
            <a:ext cx="1676400" cy="649188"/>
          </a:xfrm>
          <a:prstGeom prst="ellips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3255" name="Oval 14"/>
          <p:cNvSpPr>
            <a:spLocks noChangeArrowheads="1"/>
          </p:cNvSpPr>
          <p:nvPr/>
        </p:nvSpPr>
        <p:spPr bwMode="auto">
          <a:xfrm rot="2757794">
            <a:off x="3541713" y="4097388"/>
            <a:ext cx="1223963" cy="649188"/>
          </a:xfrm>
          <a:prstGeom prst="ellips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3256" name="Oval 15"/>
          <p:cNvSpPr>
            <a:spLocks noChangeArrowheads="1"/>
          </p:cNvSpPr>
          <p:nvPr/>
        </p:nvSpPr>
        <p:spPr bwMode="auto">
          <a:xfrm>
            <a:off x="6553200" y="3942606"/>
            <a:ext cx="914400" cy="649188"/>
          </a:xfrm>
          <a:prstGeom prst="ellips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3257" name="Text Box 16"/>
          <p:cNvSpPr txBox="1">
            <a:spLocks noChangeArrowheads="1"/>
          </p:cNvSpPr>
          <p:nvPr/>
        </p:nvSpPr>
        <p:spPr bwMode="auto">
          <a:xfrm>
            <a:off x="5029200" y="2971801"/>
            <a:ext cx="8953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Product</a:t>
            </a:r>
          </a:p>
        </p:txBody>
      </p:sp>
      <p:sp>
        <p:nvSpPr>
          <p:cNvPr id="53258" name="Text Box 17"/>
          <p:cNvSpPr txBox="1">
            <a:spLocks noChangeArrowheads="1"/>
          </p:cNvSpPr>
          <p:nvPr/>
        </p:nvSpPr>
        <p:spPr bwMode="auto">
          <a:xfrm>
            <a:off x="2438400" y="4267201"/>
            <a:ext cx="1720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SoftwareProduct</a:t>
            </a:r>
          </a:p>
        </p:txBody>
      </p:sp>
      <p:sp>
        <p:nvSpPr>
          <p:cNvPr id="53259" name="Text Box 18"/>
          <p:cNvSpPr txBox="1">
            <a:spLocks noChangeArrowheads="1"/>
          </p:cNvSpPr>
          <p:nvPr/>
        </p:nvSpPr>
        <p:spPr bwMode="auto">
          <a:xfrm>
            <a:off x="7543800" y="3962401"/>
            <a:ext cx="1987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EducationalProduct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155324" y="2304872"/>
            <a:ext cx="2267338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OO = </a:t>
            </a:r>
            <a:r>
              <a:rPr lang="en-US" b="1" u="sng" dirty="0" smtClean="0">
                <a:latin typeface="+mj-lt"/>
              </a:rPr>
              <a:t>Object Oriented</a:t>
            </a:r>
            <a:r>
              <a:rPr lang="en-US" dirty="0" smtClean="0">
                <a:latin typeface="+mj-lt"/>
              </a:rPr>
              <a:t>.  E.g. classes as fundamental building block, etc…</a:t>
            </a:r>
          </a:p>
        </p:txBody>
      </p:sp>
    </p:spTree>
    <p:extLst>
      <p:ext uri="{BB962C8B-B14F-4D97-AF65-F5344CB8AC3E}">
        <p14:creationId xmlns:p14="http://schemas.microsoft.com/office/powerpoint/2010/main" val="37101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40F56DB-9BDC-8948-A611-B5A50BD45EFC}" type="slidenum">
              <a:rPr lang="en-US" smtClean="0">
                <a:solidFill>
                  <a:srgbClr val="000000"/>
                </a:solidFill>
              </a:rPr>
              <a:pPr/>
              <a:t>69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427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209800" y="1981200"/>
            <a:ext cx="8077200" cy="4114800"/>
          </a:xfrm>
        </p:spPr>
        <p:txBody>
          <a:bodyPr/>
          <a:lstStyle/>
          <a:p>
            <a:pPr eaLnBrk="1" hangingPunct="1"/>
            <a:r>
              <a:rPr lang="en-US"/>
              <a:t>E/R:   entity sets overlap</a:t>
            </a:r>
          </a:p>
          <a:p>
            <a:pPr eaLnBrk="1" hangingPunct="1"/>
            <a:endParaRPr lang="en-US"/>
          </a:p>
          <a:p>
            <a:pPr eaLnBrk="1" hangingPunct="1"/>
            <a:endParaRPr lang="en-US"/>
          </a:p>
        </p:txBody>
      </p:sp>
      <p:sp>
        <p:nvSpPr>
          <p:cNvPr id="54276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Difference between OO and E/R inheritance</a:t>
            </a:r>
          </a:p>
        </p:txBody>
      </p:sp>
      <p:sp>
        <p:nvSpPr>
          <p:cNvPr id="54277" name="Text Box 4"/>
          <p:cNvSpPr txBox="1">
            <a:spLocks noChangeArrowheads="1"/>
          </p:cNvSpPr>
          <p:nvPr/>
        </p:nvSpPr>
        <p:spPr bwMode="auto">
          <a:xfrm>
            <a:off x="2286000" y="4572001"/>
            <a:ext cx="1720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SoftwareProduct</a:t>
            </a:r>
          </a:p>
        </p:txBody>
      </p:sp>
      <p:sp>
        <p:nvSpPr>
          <p:cNvPr id="54278" name="Text Box 5"/>
          <p:cNvSpPr txBox="1">
            <a:spLocks noChangeArrowheads="1"/>
          </p:cNvSpPr>
          <p:nvPr/>
        </p:nvSpPr>
        <p:spPr bwMode="auto">
          <a:xfrm>
            <a:off x="7543800" y="4191001"/>
            <a:ext cx="1987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EducationalProduct</a:t>
            </a:r>
          </a:p>
        </p:txBody>
      </p:sp>
      <p:grpSp>
        <p:nvGrpSpPr>
          <p:cNvPr id="54279" name="Group 6"/>
          <p:cNvGrpSpPr>
            <a:grpSpLocks/>
          </p:cNvGrpSpPr>
          <p:nvPr/>
        </p:nvGrpSpPr>
        <p:grpSpPr bwMode="auto">
          <a:xfrm>
            <a:off x="3733800" y="3657601"/>
            <a:ext cx="3943350" cy="1452563"/>
            <a:chOff x="1104" y="1668"/>
            <a:chExt cx="2484" cy="915"/>
          </a:xfrm>
        </p:grpSpPr>
        <p:sp>
          <p:nvSpPr>
            <p:cNvPr id="54284" name="Text Box 7"/>
            <p:cNvSpPr txBox="1">
              <a:spLocks noChangeArrowheads="1"/>
            </p:cNvSpPr>
            <p:nvPr/>
          </p:nvSpPr>
          <p:spPr bwMode="auto">
            <a:xfrm>
              <a:off x="1728" y="1728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p1</a:t>
              </a:r>
            </a:p>
          </p:txBody>
        </p:sp>
        <p:sp>
          <p:nvSpPr>
            <p:cNvPr id="54285" name="Text Box 8"/>
            <p:cNvSpPr txBox="1">
              <a:spLocks noChangeArrowheads="1"/>
            </p:cNvSpPr>
            <p:nvPr/>
          </p:nvSpPr>
          <p:spPr bwMode="auto">
            <a:xfrm>
              <a:off x="2161" y="1668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p2</a:t>
              </a:r>
            </a:p>
          </p:txBody>
        </p:sp>
        <p:sp>
          <p:nvSpPr>
            <p:cNvPr id="54286" name="Text Box 9"/>
            <p:cNvSpPr txBox="1">
              <a:spLocks noChangeArrowheads="1"/>
            </p:cNvSpPr>
            <p:nvPr/>
          </p:nvSpPr>
          <p:spPr bwMode="auto">
            <a:xfrm>
              <a:off x="2352" y="1872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p3</a:t>
              </a:r>
            </a:p>
          </p:txBody>
        </p:sp>
        <p:sp>
          <p:nvSpPr>
            <p:cNvPr id="54287" name="Text Box 10"/>
            <p:cNvSpPr txBox="1">
              <a:spLocks noChangeArrowheads="1"/>
            </p:cNvSpPr>
            <p:nvPr/>
          </p:nvSpPr>
          <p:spPr bwMode="auto">
            <a:xfrm>
              <a:off x="1104" y="2016"/>
              <a:ext cx="31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sp1</a:t>
              </a:r>
            </a:p>
          </p:txBody>
        </p:sp>
        <p:sp>
          <p:nvSpPr>
            <p:cNvPr id="54288" name="Text Box 11"/>
            <p:cNvSpPr txBox="1">
              <a:spLocks noChangeArrowheads="1"/>
            </p:cNvSpPr>
            <p:nvPr/>
          </p:nvSpPr>
          <p:spPr bwMode="auto">
            <a:xfrm>
              <a:off x="1440" y="2304"/>
              <a:ext cx="31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sp2</a:t>
              </a:r>
            </a:p>
          </p:txBody>
        </p:sp>
        <p:sp>
          <p:nvSpPr>
            <p:cNvPr id="54289" name="Text Box 12"/>
            <p:cNvSpPr txBox="1">
              <a:spLocks noChangeArrowheads="1"/>
            </p:cNvSpPr>
            <p:nvPr/>
          </p:nvSpPr>
          <p:spPr bwMode="auto">
            <a:xfrm>
              <a:off x="2976" y="1824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ep1</a:t>
              </a:r>
            </a:p>
          </p:txBody>
        </p:sp>
        <p:sp>
          <p:nvSpPr>
            <p:cNvPr id="54290" name="Text Box 13"/>
            <p:cNvSpPr txBox="1">
              <a:spLocks noChangeArrowheads="1"/>
            </p:cNvSpPr>
            <p:nvPr/>
          </p:nvSpPr>
          <p:spPr bwMode="auto">
            <a:xfrm>
              <a:off x="3264" y="2112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ep2</a:t>
              </a:r>
            </a:p>
          </p:txBody>
        </p:sp>
        <p:sp>
          <p:nvSpPr>
            <p:cNvPr id="54291" name="Text Box 14"/>
            <p:cNvSpPr txBox="1">
              <a:spLocks noChangeArrowheads="1"/>
            </p:cNvSpPr>
            <p:nvPr/>
          </p:nvSpPr>
          <p:spPr bwMode="auto">
            <a:xfrm>
              <a:off x="3024" y="2352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ep3</a:t>
              </a:r>
            </a:p>
          </p:txBody>
        </p:sp>
      </p:grpSp>
      <p:sp>
        <p:nvSpPr>
          <p:cNvPr id="54280" name="Oval 15"/>
          <p:cNvSpPr>
            <a:spLocks noChangeArrowheads="1"/>
          </p:cNvSpPr>
          <p:nvPr/>
        </p:nvSpPr>
        <p:spPr bwMode="auto">
          <a:xfrm>
            <a:off x="3407228" y="3708251"/>
            <a:ext cx="5217145" cy="1701949"/>
          </a:xfrm>
          <a:prstGeom prst="ellips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4281" name="Text Box 16"/>
          <p:cNvSpPr txBox="1">
            <a:spLocks noChangeArrowheads="1"/>
          </p:cNvSpPr>
          <p:nvPr/>
        </p:nvSpPr>
        <p:spPr bwMode="auto">
          <a:xfrm>
            <a:off x="5105400" y="3276601"/>
            <a:ext cx="8953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Product</a:t>
            </a:r>
          </a:p>
        </p:txBody>
      </p:sp>
      <p:sp>
        <p:nvSpPr>
          <p:cNvPr id="54282" name="Oval 17"/>
          <p:cNvSpPr>
            <a:spLocks noChangeArrowheads="1"/>
          </p:cNvSpPr>
          <p:nvPr/>
        </p:nvSpPr>
        <p:spPr bwMode="auto">
          <a:xfrm rot="2757794">
            <a:off x="3617913" y="4325988"/>
            <a:ext cx="1223963" cy="649188"/>
          </a:xfrm>
          <a:prstGeom prst="ellips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4283" name="Oval 18"/>
          <p:cNvSpPr>
            <a:spLocks noChangeArrowheads="1"/>
          </p:cNvSpPr>
          <p:nvPr/>
        </p:nvSpPr>
        <p:spPr bwMode="auto">
          <a:xfrm>
            <a:off x="6362125" y="3905251"/>
            <a:ext cx="1430181" cy="1308693"/>
          </a:xfrm>
          <a:prstGeom prst="ellips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597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474973"/>
            <a:ext cx="10363200" cy="3750572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2. Conceptual Design</a:t>
            </a:r>
          </a:p>
          <a:p>
            <a:pPr lvl="1"/>
            <a:endParaRPr lang="en-US" sz="2800" dirty="0" smtClean="0">
              <a:solidFill>
                <a:srgbClr val="000000"/>
              </a:solidFill>
            </a:endParaRPr>
          </a:p>
          <a:p>
            <a:pPr lvl="1"/>
            <a:r>
              <a:rPr lang="en-US" sz="2800" dirty="0" smtClean="0">
                <a:solidFill>
                  <a:srgbClr val="000000"/>
                </a:solidFill>
              </a:rPr>
              <a:t>A </a:t>
            </a:r>
            <a:r>
              <a:rPr lang="en-US" sz="2800" u="sng" dirty="0" smtClean="0">
                <a:solidFill>
                  <a:srgbClr val="000000"/>
                </a:solidFill>
              </a:rPr>
              <a:t>high-level description</a:t>
            </a:r>
            <a:r>
              <a:rPr lang="en-US" sz="2800" dirty="0" smtClean="0">
                <a:solidFill>
                  <a:srgbClr val="000000"/>
                </a:solidFill>
              </a:rPr>
              <a:t> of the database</a:t>
            </a:r>
          </a:p>
          <a:p>
            <a:pPr lvl="1"/>
            <a:endParaRPr lang="en-US" sz="2800" dirty="0" smtClean="0">
              <a:solidFill>
                <a:srgbClr val="000000"/>
              </a:solidFill>
            </a:endParaRPr>
          </a:p>
          <a:p>
            <a:pPr lvl="1"/>
            <a:r>
              <a:rPr lang="en-US" sz="2800" dirty="0" smtClean="0">
                <a:solidFill>
                  <a:srgbClr val="000000"/>
                </a:solidFill>
              </a:rPr>
              <a:t>Sufficiently </a:t>
            </a:r>
            <a:r>
              <a:rPr lang="en-US" sz="2800" u="sng" dirty="0" smtClean="0">
                <a:solidFill>
                  <a:srgbClr val="000000"/>
                </a:solidFill>
              </a:rPr>
              <a:t>precise</a:t>
            </a:r>
            <a:r>
              <a:rPr lang="en-US" sz="2800" dirty="0" smtClean="0">
                <a:solidFill>
                  <a:srgbClr val="000000"/>
                </a:solidFill>
              </a:rPr>
              <a:t> that technical people can understand it</a:t>
            </a:r>
          </a:p>
          <a:p>
            <a:pPr lvl="1"/>
            <a:endParaRPr lang="en-US" sz="2800" dirty="0" smtClean="0">
              <a:solidFill>
                <a:srgbClr val="000000"/>
              </a:solidFill>
            </a:endParaRPr>
          </a:p>
          <a:p>
            <a:pPr lvl="1"/>
            <a:r>
              <a:rPr lang="en-US" sz="2800" dirty="0" smtClean="0">
                <a:solidFill>
                  <a:srgbClr val="000000"/>
                </a:solidFill>
              </a:rPr>
              <a:t>But, </a:t>
            </a:r>
            <a:r>
              <a:rPr lang="en-US" sz="2800" u="sng" dirty="0" smtClean="0">
                <a:solidFill>
                  <a:srgbClr val="000000"/>
                </a:solidFill>
              </a:rPr>
              <a:t>not so precise that non-technical people can’t participate</a:t>
            </a:r>
          </a:p>
          <a:p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441326" y="6094740"/>
            <a:ext cx="530934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This is where E/R fits in.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Database Design Process</a:t>
            </a:r>
            <a:endParaRPr lang="en-US" dirty="0"/>
          </a:p>
        </p:txBody>
      </p:sp>
      <p:sp>
        <p:nvSpPr>
          <p:cNvPr id="14" name="Pentagon 13"/>
          <p:cNvSpPr/>
          <p:nvPr/>
        </p:nvSpPr>
        <p:spPr>
          <a:xfrm>
            <a:off x="914400" y="1650182"/>
            <a:ext cx="3411375" cy="460841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1. Requirements Analysis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Chevron 14"/>
          <p:cNvSpPr/>
          <p:nvPr/>
        </p:nvSpPr>
        <p:spPr>
          <a:xfrm>
            <a:off x="4177400" y="1650182"/>
            <a:ext cx="3411375" cy="460841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2. Conceptual Design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Chevron 15"/>
          <p:cNvSpPr/>
          <p:nvPr/>
        </p:nvSpPr>
        <p:spPr>
          <a:xfrm>
            <a:off x="7440401" y="1650182"/>
            <a:ext cx="3411375" cy="460841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3. Logical, Physical, Security, etc.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312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829DFE2-3C13-4344-94E1-E8D31669D46A}" type="slidenum">
              <a:rPr lang="en-US" smtClean="0">
                <a:solidFill>
                  <a:srgbClr val="000000"/>
                </a:solidFill>
              </a:rPr>
              <a:pPr/>
              <a:t>70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529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868838" y="5888509"/>
            <a:ext cx="6454322" cy="516582"/>
          </a:xfr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 eaLnBrk="1" hangingPunct="1">
              <a:buFontTx/>
              <a:buNone/>
            </a:pPr>
            <a:r>
              <a:rPr lang="en-US" sz="2800">
                <a:latin typeface="+mj-lt"/>
              </a:rPr>
              <a:t>No need for multiple inheritance in E/R</a:t>
            </a:r>
          </a:p>
        </p:txBody>
      </p:sp>
      <p:sp>
        <p:nvSpPr>
          <p:cNvPr id="55300" name="Text Box 3"/>
          <p:cNvSpPr txBox="1">
            <a:spLocks noChangeArrowheads="1"/>
          </p:cNvSpPr>
          <p:nvPr/>
        </p:nvSpPr>
        <p:spPr bwMode="auto">
          <a:xfrm>
            <a:off x="2706687" y="4203954"/>
            <a:ext cx="1720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SoftwareProduct</a:t>
            </a:r>
          </a:p>
        </p:txBody>
      </p:sp>
      <p:sp>
        <p:nvSpPr>
          <p:cNvPr id="55301" name="Text Box 4"/>
          <p:cNvSpPr txBox="1">
            <a:spLocks noChangeArrowheads="1"/>
          </p:cNvSpPr>
          <p:nvPr/>
        </p:nvSpPr>
        <p:spPr bwMode="auto">
          <a:xfrm>
            <a:off x="7964487" y="3822954"/>
            <a:ext cx="1987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EducationalProduct</a:t>
            </a:r>
          </a:p>
        </p:txBody>
      </p:sp>
      <p:grpSp>
        <p:nvGrpSpPr>
          <p:cNvPr id="55302" name="Group 5"/>
          <p:cNvGrpSpPr>
            <a:grpSpLocks/>
          </p:cNvGrpSpPr>
          <p:nvPr/>
        </p:nvGrpSpPr>
        <p:grpSpPr bwMode="auto">
          <a:xfrm>
            <a:off x="4154487" y="3289554"/>
            <a:ext cx="3943350" cy="1452563"/>
            <a:chOff x="1104" y="1668"/>
            <a:chExt cx="2484" cy="915"/>
          </a:xfrm>
        </p:grpSpPr>
        <p:sp>
          <p:nvSpPr>
            <p:cNvPr id="55310" name="Text Box 6"/>
            <p:cNvSpPr txBox="1">
              <a:spLocks noChangeArrowheads="1"/>
            </p:cNvSpPr>
            <p:nvPr/>
          </p:nvSpPr>
          <p:spPr bwMode="auto">
            <a:xfrm>
              <a:off x="1728" y="1728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p1</a:t>
              </a:r>
            </a:p>
          </p:txBody>
        </p:sp>
        <p:sp>
          <p:nvSpPr>
            <p:cNvPr id="55311" name="Text Box 7"/>
            <p:cNvSpPr txBox="1">
              <a:spLocks noChangeArrowheads="1"/>
            </p:cNvSpPr>
            <p:nvPr/>
          </p:nvSpPr>
          <p:spPr bwMode="auto">
            <a:xfrm>
              <a:off x="2161" y="1668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p2</a:t>
              </a:r>
            </a:p>
          </p:txBody>
        </p:sp>
        <p:sp>
          <p:nvSpPr>
            <p:cNvPr id="55312" name="Text Box 8"/>
            <p:cNvSpPr txBox="1">
              <a:spLocks noChangeArrowheads="1"/>
            </p:cNvSpPr>
            <p:nvPr/>
          </p:nvSpPr>
          <p:spPr bwMode="auto">
            <a:xfrm>
              <a:off x="2352" y="1872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p3</a:t>
              </a:r>
            </a:p>
          </p:txBody>
        </p:sp>
        <p:sp>
          <p:nvSpPr>
            <p:cNvPr id="55313" name="Text Box 9"/>
            <p:cNvSpPr txBox="1">
              <a:spLocks noChangeArrowheads="1"/>
            </p:cNvSpPr>
            <p:nvPr/>
          </p:nvSpPr>
          <p:spPr bwMode="auto">
            <a:xfrm>
              <a:off x="1104" y="2016"/>
              <a:ext cx="31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sp1</a:t>
              </a:r>
            </a:p>
          </p:txBody>
        </p:sp>
        <p:sp>
          <p:nvSpPr>
            <p:cNvPr id="55314" name="Text Box 10"/>
            <p:cNvSpPr txBox="1">
              <a:spLocks noChangeArrowheads="1"/>
            </p:cNvSpPr>
            <p:nvPr/>
          </p:nvSpPr>
          <p:spPr bwMode="auto">
            <a:xfrm>
              <a:off x="1440" y="2304"/>
              <a:ext cx="31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sp2</a:t>
              </a:r>
            </a:p>
          </p:txBody>
        </p:sp>
        <p:sp>
          <p:nvSpPr>
            <p:cNvPr id="55315" name="Text Box 11"/>
            <p:cNvSpPr txBox="1">
              <a:spLocks noChangeArrowheads="1"/>
            </p:cNvSpPr>
            <p:nvPr/>
          </p:nvSpPr>
          <p:spPr bwMode="auto">
            <a:xfrm>
              <a:off x="2976" y="1824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ep1</a:t>
              </a:r>
            </a:p>
          </p:txBody>
        </p:sp>
        <p:sp>
          <p:nvSpPr>
            <p:cNvPr id="55316" name="Text Box 12"/>
            <p:cNvSpPr txBox="1">
              <a:spLocks noChangeArrowheads="1"/>
            </p:cNvSpPr>
            <p:nvPr/>
          </p:nvSpPr>
          <p:spPr bwMode="auto">
            <a:xfrm>
              <a:off x="3264" y="2112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ep2</a:t>
              </a:r>
            </a:p>
          </p:txBody>
        </p:sp>
        <p:sp>
          <p:nvSpPr>
            <p:cNvPr id="55317" name="Text Box 13"/>
            <p:cNvSpPr txBox="1">
              <a:spLocks noChangeArrowheads="1"/>
            </p:cNvSpPr>
            <p:nvPr/>
          </p:nvSpPr>
          <p:spPr bwMode="auto">
            <a:xfrm>
              <a:off x="3024" y="2352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ep3</a:t>
              </a:r>
            </a:p>
          </p:txBody>
        </p:sp>
      </p:grpSp>
      <p:sp>
        <p:nvSpPr>
          <p:cNvPr id="55303" name="Oval 14"/>
          <p:cNvSpPr>
            <a:spLocks noChangeArrowheads="1"/>
          </p:cNvSpPr>
          <p:nvPr/>
        </p:nvSpPr>
        <p:spPr bwMode="auto">
          <a:xfrm>
            <a:off x="3544887" y="3266685"/>
            <a:ext cx="4942114" cy="1764582"/>
          </a:xfrm>
          <a:prstGeom prst="ellips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5304" name="Text Box 15"/>
          <p:cNvSpPr txBox="1">
            <a:spLocks noChangeArrowheads="1"/>
          </p:cNvSpPr>
          <p:nvPr/>
        </p:nvSpPr>
        <p:spPr bwMode="auto">
          <a:xfrm>
            <a:off x="5526087" y="2908554"/>
            <a:ext cx="8953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Product</a:t>
            </a:r>
          </a:p>
        </p:txBody>
      </p:sp>
      <p:sp>
        <p:nvSpPr>
          <p:cNvPr id="55305" name="Freeform 16"/>
          <p:cNvSpPr>
            <a:spLocks/>
          </p:cNvSpPr>
          <p:nvPr/>
        </p:nvSpPr>
        <p:spPr bwMode="auto">
          <a:xfrm>
            <a:off x="5037136" y="3481416"/>
            <a:ext cx="3253921" cy="1317851"/>
          </a:xfrm>
          <a:custGeom>
            <a:avLst/>
            <a:gdLst>
              <a:gd name="T0" fmla="*/ 880 w 1560"/>
              <a:gd name="T1" fmla="*/ 104 h 832"/>
              <a:gd name="T2" fmla="*/ 1216 w 1560"/>
              <a:gd name="T3" fmla="*/ 56 h 832"/>
              <a:gd name="T4" fmla="*/ 1552 w 1560"/>
              <a:gd name="T5" fmla="*/ 440 h 832"/>
              <a:gd name="T6" fmla="*/ 1264 w 1560"/>
              <a:gd name="T7" fmla="*/ 728 h 832"/>
              <a:gd name="T8" fmla="*/ 496 w 1560"/>
              <a:gd name="T9" fmla="*/ 824 h 832"/>
              <a:gd name="T10" fmla="*/ 16 w 1560"/>
              <a:gd name="T11" fmla="*/ 680 h 832"/>
              <a:gd name="T12" fmla="*/ 400 w 1560"/>
              <a:gd name="T13" fmla="*/ 536 h 832"/>
              <a:gd name="T14" fmla="*/ 976 w 1560"/>
              <a:gd name="T15" fmla="*/ 488 h 832"/>
              <a:gd name="T16" fmla="*/ 880 w 1560"/>
              <a:gd name="T17" fmla="*/ 104 h 83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560"/>
              <a:gd name="T28" fmla="*/ 0 h 832"/>
              <a:gd name="T29" fmla="*/ 1560 w 1560"/>
              <a:gd name="T30" fmla="*/ 832 h 83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560" h="832">
                <a:moveTo>
                  <a:pt x="880" y="104"/>
                </a:moveTo>
                <a:cubicBezTo>
                  <a:pt x="920" y="32"/>
                  <a:pt x="1104" y="0"/>
                  <a:pt x="1216" y="56"/>
                </a:cubicBezTo>
                <a:cubicBezTo>
                  <a:pt x="1328" y="112"/>
                  <a:pt x="1544" y="328"/>
                  <a:pt x="1552" y="440"/>
                </a:cubicBezTo>
                <a:cubicBezTo>
                  <a:pt x="1560" y="552"/>
                  <a:pt x="1440" y="664"/>
                  <a:pt x="1264" y="728"/>
                </a:cubicBezTo>
                <a:cubicBezTo>
                  <a:pt x="1088" y="792"/>
                  <a:pt x="704" y="832"/>
                  <a:pt x="496" y="824"/>
                </a:cubicBezTo>
                <a:cubicBezTo>
                  <a:pt x="288" y="816"/>
                  <a:pt x="32" y="728"/>
                  <a:pt x="16" y="680"/>
                </a:cubicBezTo>
                <a:cubicBezTo>
                  <a:pt x="0" y="632"/>
                  <a:pt x="240" y="568"/>
                  <a:pt x="400" y="536"/>
                </a:cubicBezTo>
                <a:cubicBezTo>
                  <a:pt x="560" y="504"/>
                  <a:pt x="896" y="560"/>
                  <a:pt x="976" y="488"/>
                </a:cubicBezTo>
                <a:cubicBezTo>
                  <a:pt x="1056" y="416"/>
                  <a:pt x="840" y="176"/>
                  <a:pt x="880" y="104"/>
                </a:cubicBezTo>
                <a:close/>
              </a:path>
            </a:pathLst>
          </a:cu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5306" name="Freeform 17"/>
          <p:cNvSpPr>
            <a:spLocks/>
          </p:cNvSpPr>
          <p:nvPr/>
        </p:nvSpPr>
        <p:spPr bwMode="auto">
          <a:xfrm>
            <a:off x="3784373" y="3819553"/>
            <a:ext cx="2929163" cy="1034632"/>
          </a:xfrm>
          <a:custGeom>
            <a:avLst/>
            <a:gdLst>
              <a:gd name="T0" fmla="*/ 0 w 1672"/>
              <a:gd name="T1" fmla="*/ 128 h 728"/>
              <a:gd name="T2" fmla="*/ 336 w 1672"/>
              <a:gd name="T3" fmla="*/ 32 h 728"/>
              <a:gd name="T4" fmla="*/ 720 w 1672"/>
              <a:gd name="T5" fmla="*/ 320 h 728"/>
              <a:gd name="T6" fmla="*/ 1296 w 1672"/>
              <a:gd name="T7" fmla="*/ 272 h 728"/>
              <a:gd name="T8" fmla="*/ 1632 w 1672"/>
              <a:gd name="T9" fmla="*/ 368 h 728"/>
              <a:gd name="T10" fmla="*/ 1536 w 1672"/>
              <a:gd name="T11" fmla="*/ 656 h 728"/>
              <a:gd name="T12" fmla="*/ 960 w 1672"/>
              <a:gd name="T13" fmla="*/ 704 h 728"/>
              <a:gd name="T14" fmla="*/ 336 w 1672"/>
              <a:gd name="T15" fmla="*/ 512 h 728"/>
              <a:gd name="T16" fmla="*/ 0 w 1672"/>
              <a:gd name="T17" fmla="*/ 128 h 72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672"/>
              <a:gd name="T28" fmla="*/ 0 h 728"/>
              <a:gd name="T29" fmla="*/ 1672 w 1672"/>
              <a:gd name="T30" fmla="*/ 728 h 72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672" h="728">
                <a:moveTo>
                  <a:pt x="0" y="128"/>
                </a:moveTo>
                <a:cubicBezTo>
                  <a:pt x="0" y="48"/>
                  <a:pt x="216" y="0"/>
                  <a:pt x="336" y="32"/>
                </a:cubicBezTo>
                <a:cubicBezTo>
                  <a:pt x="456" y="64"/>
                  <a:pt x="560" y="280"/>
                  <a:pt x="720" y="320"/>
                </a:cubicBezTo>
                <a:cubicBezTo>
                  <a:pt x="880" y="360"/>
                  <a:pt x="1144" y="264"/>
                  <a:pt x="1296" y="272"/>
                </a:cubicBezTo>
                <a:cubicBezTo>
                  <a:pt x="1448" y="280"/>
                  <a:pt x="1592" y="304"/>
                  <a:pt x="1632" y="368"/>
                </a:cubicBezTo>
                <a:cubicBezTo>
                  <a:pt x="1672" y="432"/>
                  <a:pt x="1648" y="600"/>
                  <a:pt x="1536" y="656"/>
                </a:cubicBezTo>
                <a:cubicBezTo>
                  <a:pt x="1424" y="712"/>
                  <a:pt x="1160" y="728"/>
                  <a:pt x="960" y="704"/>
                </a:cubicBezTo>
                <a:cubicBezTo>
                  <a:pt x="760" y="680"/>
                  <a:pt x="496" y="608"/>
                  <a:pt x="336" y="512"/>
                </a:cubicBezTo>
                <a:cubicBezTo>
                  <a:pt x="176" y="416"/>
                  <a:pt x="0" y="208"/>
                  <a:pt x="0" y="128"/>
                </a:cubicBezTo>
                <a:close/>
              </a:path>
            </a:pathLst>
          </a:cu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5307" name="Text Box 18"/>
          <p:cNvSpPr txBox="1">
            <a:spLocks noChangeArrowheads="1"/>
          </p:cNvSpPr>
          <p:nvPr/>
        </p:nvSpPr>
        <p:spPr bwMode="auto">
          <a:xfrm>
            <a:off x="5373687" y="4432554"/>
            <a:ext cx="603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FF0000"/>
                </a:solidFill>
              </a:rPr>
              <a:t>esp1</a:t>
            </a:r>
          </a:p>
        </p:txBody>
      </p:sp>
      <p:sp>
        <p:nvSpPr>
          <p:cNvPr id="55308" name="Text Box 19"/>
          <p:cNvSpPr txBox="1">
            <a:spLocks noChangeArrowheads="1"/>
          </p:cNvSpPr>
          <p:nvPr/>
        </p:nvSpPr>
        <p:spPr bwMode="auto">
          <a:xfrm>
            <a:off x="5983287" y="4356354"/>
            <a:ext cx="603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FF0000"/>
                </a:solidFill>
              </a:rPr>
              <a:t>esp2</a:t>
            </a:r>
          </a:p>
        </p:txBody>
      </p:sp>
      <p:sp>
        <p:nvSpPr>
          <p:cNvPr id="55309" name="Rectangle 20"/>
          <p:cNvSpPr>
            <a:spLocks noChangeArrowheads="1"/>
          </p:cNvSpPr>
          <p:nvPr/>
        </p:nvSpPr>
        <p:spPr bwMode="auto">
          <a:xfrm>
            <a:off x="2239962" y="1957067"/>
            <a:ext cx="7712075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en-US" sz="2800">
                <a:solidFill>
                  <a:srgbClr val="000000"/>
                </a:solidFill>
              </a:rPr>
              <a:t>We have three entity sets, but four different kinds of </a:t>
            </a:r>
            <a:br>
              <a:rPr lang="en-US" sz="2800">
                <a:solidFill>
                  <a:srgbClr val="000000"/>
                </a:solidFill>
              </a:rPr>
            </a:br>
            <a:r>
              <a:rPr lang="en-US" sz="2800">
                <a:solidFill>
                  <a:srgbClr val="000000"/>
                </a:solidFill>
              </a:rPr>
              <a:t>objects.</a:t>
            </a:r>
          </a:p>
        </p:txBody>
      </p:sp>
      <p:sp>
        <p:nvSpPr>
          <p:cNvPr id="23" name="Rectangle 3"/>
          <p:cNvSpPr>
            <a:spLocks noGrp="1" noChangeArrowheads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pPr eaLnBrk="1" hangingPunct="1"/>
            <a:r>
              <a:rPr lang="en-US"/>
              <a:t>Difference between OO and E/R inheritance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66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IsA</a:t>
            </a:r>
            <a:r>
              <a:rPr lang="en-US" dirty="0" smtClean="0"/>
              <a:t>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declare </a:t>
            </a:r>
            <a:r>
              <a:rPr lang="en-US" b="1" i="1" dirty="0" smtClean="0"/>
              <a:t>A </a:t>
            </a:r>
            <a:r>
              <a:rPr lang="en-US" b="1" i="1" dirty="0" err="1" smtClean="0"/>
              <a:t>IsA</a:t>
            </a:r>
            <a:r>
              <a:rPr lang="en-US" b="1" i="1" dirty="0" smtClean="0"/>
              <a:t> B </a:t>
            </a:r>
            <a:r>
              <a:rPr lang="en-US" dirty="0" smtClean="0"/>
              <a:t>then every </a:t>
            </a:r>
            <a:r>
              <a:rPr lang="en-US" b="1" dirty="0" smtClean="0"/>
              <a:t>A</a:t>
            </a:r>
            <a:r>
              <a:rPr lang="en-US" dirty="0" smtClean="0"/>
              <a:t> is a </a:t>
            </a:r>
            <a:r>
              <a:rPr lang="en-US" b="1" dirty="0" smtClean="0"/>
              <a:t>B</a:t>
            </a:r>
          </a:p>
          <a:p>
            <a:endParaRPr lang="en-US" dirty="0" smtClean="0"/>
          </a:p>
          <a:p>
            <a:r>
              <a:rPr lang="en-US" dirty="0" smtClean="0"/>
              <a:t>We use </a:t>
            </a:r>
            <a:r>
              <a:rPr lang="en-US" dirty="0" err="1" smtClean="0"/>
              <a:t>IsA</a:t>
            </a:r>
            <a:r>
              <a:rPr lang="en-US" dirty="0" smtClean="0"/>
              <a:t> to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Add descriptive attributes to a subclass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To identify entities that participate in a relationship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No need for multiple inheritance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71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9748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86A7F3C-EFFD-084E-AF2F-40723FF13C24}" type="slidenum">
              <a:rPr lang="en-US" smtClean="0">
                <a:solidFill>
                  <a:srgbClr val="000000"/>
                </a:solidFill>
              </a:rPr>
              <a:pPr/>
              <a:t>72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Modeling UnionTypes With Subclasses</a:t>
            </a:r>
          </a:p>
        </p:txBody>
      </p:sp>
      <p:sp>
        <p:nvSpPr>
          <p:cNvPr id="56325" name="Rectangle 7"/>
          <p:cNvSpPr>
            <a:spLocks noChangeArrowheads="1"/>
          </p:cNvSpPr>
          <p:nvPr/>
        </p:nvSpPr>
        <p:spPr bwMode="auto">
          <a:xfrm>
            <a:off x="2895600" y="4747866"/>
            <a:ext cx="67056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Suppose 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each piece of furniture is owned either by a person, or by a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company.  </a:t>
            </a:r>
            <a:r>
              <a:rPr lang="en-US" sz="2800" i="1" dirty="0" smtClean="0">
                <a:solidFill>
                  <a:srgbClr val="000000"/>
                </a:solidFill>
                <a:latin typeface="+mj-lt"/>
              </a:rPr>
              <a:t>How do we represent this?</a:t>
            </a:r>
            <a:endParaRPr lang="en-US" sz="2800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2" name="Rectangle 5"/>
          <p:cNvSpPr>
            <a:spLocks noChangeArrowheads="1"/>
          </p:cNvSpPr>
          <p:nvPr/>
        </p:nvSpPr>
        <p:spPr bwMode="auto">
          <a:xfrm>
            <a:off x="5334000" y="2985914"/>
            <a:ext cx="1985963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FurniturePiece</a:t>
            </a:r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2895600" y="2985914"/>
            <a:ext cx="1023938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14" name="Rectangle 7"/>
          <p:cNvSpPr>
            <a:spLocks noChangeArrowheads="1"/>
          </p:cNvSpPr>
          <p:nvPr/>
        </p:nvSpPr>
        <p:spPr bwMode="auto">
          <a:xfrm>
            <a:off x="8610600" y="2985914"/>
            <a:ext cx="1377950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Company</a:t>
            </a:r>
          </a:p>
        </p:txBody>
      </p:sp>
    </p:spTree>
    <p:extLst>
      <p:ext uri="{BB962C8B-B14F-4D97-AF65-F5344CB8AC3E}">
        <p14:creationId xmlns:p14="http://schemas.microsoft.com/office/powerpoint/2010/main" val="133522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A98AD77-1974-5D42-8093-FA6544DB5CAB}" type="slidenum">
              <a:rPr lang="en-US" smtClean="0">
                <a:solidFill>
                  <a:srgbClr val="000000"/>
                </a:solidFill>
              </a:rPr>
              <a:pPr/>
              <a:t>73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Modeling Union Types with Subclasses</a:t>
            </a:r>
          </a:p>
        </p:txBody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752600"/>
            <a:ext cx="8686800" cy="4114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dirty="0">
                <a:latin typeface="+mj-lt"/>
              </a:rPr>
              <a:t>Say: each piece of furniture is owned either by a person, </a:t>
            </a:r>
            <a:r>
              <a:rPr lang="en-US" dirty="0" smtClean="0">
                <a:latin typeface="+mj-lt"/>
              </a:rPr>
              <a:t>or by </a:t>
            </a:r>
            <a:r>
              <a:rPr lang="en-US">
                <a:latin typeface="+mj-lt"/>
              </a:rPr>
              <a:t>a </a:t>
            </a:r>
            <a:r>
              <a:rPr lang="en-US" smtClean="0">
                <a:latin typeface="+mj-lt"/>
              </a:rPr>
              <a:t>company</a:t>
            </a:r>
          </a:p>
          <a:p>
            <a:pPr eaLnBrk="1" hangingPunct="1">
              <a:buFontTx/>
              <a:buNone/>
            </a:pPr>
            <a:endParaRPr lang="en-US" dirty="0" smtClean="0">
              <a:latin typeface="+mj-lt"/>
            </a:endParaRPr>
          </a:p>
          <a:p>
            <a:pPr eaLnBrk="1" hangingPunct="1">
              <a:buFontTx/>
              <a:buNone/>
            </a:pPr>
            <a:r>
              <a:rPr lang="en-US" b="1" u="sng" dirty="0" smtClean="0">
                <a:latin typeface="+mj-lt"/>
              </a:rPr>
              <a:t>Solution </a:t>
            </a:r>
            <a:r>
              <a:rPr lang="en-US" b="1" u="sng" dirty="0">
                <a:latin typeface="+mj-lt"/>
              </a:rPr>
              <a:t>1.</a:t>
            </a:r>
            <a:r>
              <a:rPr lang="en-US" dirty="0">
                <a:latin typeface="+mj-lt"/>
              </a:rPr>
              <a:t> Acceptable, </a:t>
            </a:r>
            <a:r>
              <a:rPr lang="en-US" dirty="0" smtClean="0">
                <a:latin typeface="+mj-lt"/>
              </a:rPr>
              <a:t>but imperfect </a:t>
            </a:r>
            <a:r>
              <a:rPr lang="en-US" dirty="0">
                <a:latin typeface="+mj-lt"/>
              </a:rPr>
              <a:t>(What’s wrong ?)</a:t>
            </a:r>
          </a:p>
        </p:txBody>
      </p:sp>
      <p:sp>
        <p:nvSpPr>
          <p:cNvPr id="57350" name="Rectangle 5"/>
          <p:cNvSpPr>
            <a:spLocks noChangeArrowheads="1"/>
          </p:cNvSpPr>
          <p:nvPr/>
        </p:nvSpPr>
        <p:spPr bwMode="auto">
          <a:xfrm>
            <a:off x="5181600" y="3979862"/>
            <a:ext cx="1985963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FurniturePiece</a:t>
            </a:r>
          </a:p>
        </p:txBody>
      </p:sp>
      <p:sp>
        <p:nvSpPr>
          <p:cNvPr id="57351" name="Rectangle 6"/>
          <p:cNvSpPr>
            <a:spLocks noChangeArrowheads="1"/>
          </p:cNvSpPr>
          <p:nvPr/>
        </p:nvSpPr>
        <p:spPr bwMode="auto">
          <a:xfrm>
            <a:off x="2743200" y="3979862"/>
            <a:ext cx="1023938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57352" name="Rectangle 7"/>
          <p:cNvSpPr>
            <a:spLocks noChangeArrowheads="1"/>
          </p:cNvSpPr>
          <p:nvPr/>
        </p:nvSpPr>
        <p:spPr bwMode="auto">
          <a:xfrm>
            <a:off x="8458200" y="3979862"/>
            <a:ext cx="1377950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57353" name="AutoShape 8"/>
          <p:cNvSpPr>
            <a:spLocks noChangeArrowheads="1"/>
          </p:cNvSpPr>
          <p:nvPr/>
        </p:nvSpPr>
        <p:spPr bwMode="auto">
          <a:xfrm>
            <a:off x="3505200" y="5122862"/>
            <a:ext cx="2286000" cy="141605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ownedByPerson</a:t>
            </a:r>
          </a:p>
        </p:txBody>
      </p:sp>
      <p:sp>
        <p:nvSpPr>
          <p:cNvPr id="57354" name="AutoShape 9"/>
          <p:cNvSpPr>
            <a:spLocks noChangeArrowheads="1"/>
          </p:cNvSpPr>
          <p:nvPr/>
        </p:nvSpPr>
        <p:spPr bwMode="auto">
          <a:xfrm>
            <a:off x="6705600" y="5122862"/>
            <a:ext cx="2286000" cy="141605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err="1">
                <a:solidFill>
                  <a:srgbClr val="000000"/>
                </a:solidFill>
              </a:rPr>
              <a:t>ownedByComp</a:t>
            </a:r>
            <a:endParaRPr lang="en-US" sz="2400" dirty="0">
              <a:solidFill>
                <a:srgbClr val="000000"/>
              </a:solidFill>
            </a:endParaRPr>
          </a:p>
        </p:txBody>
      </p:sp>
      <p:cxnSp>
        <p:nvCxnSpPr>
          <p:cNvPr id="16" name="Straight Arrow Connector 15"/>
          <p:cNvCxnSpPr>
            <a:stCxn id="57350" idx="2"/>
            <a:endCxn id="57353" idx="3"/>
          </p:cNvCxnSpPr>
          <p:nvPr/>
        </p:nvCxnSpPr>
        <p:spPr bwMode="auto">
          <a:xfrm rot="5400000">
            <a:off x="5290741" y="4947046"/>
            <a:ext cx="1384300" cy="383382"/>
          </a:xfrm>
          <a:prstGeom prst="straightConnector1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18" name="Straight Arrow Connector 17"/>
          <p:cNvCxnSpPr>
            <a:stCxn id="57350" idx="2"/>
            <a:endCxn id="57354" idx="1"/>
          </p:cNvCxnSpPr>
          <p:nvPr/>
        </p:nvCxnSpPr>
        <p:spPr bwMode="auto">
          <a:xfrm rot="16200000" flipH="1">
            <a:off x="5747941" y="4873228"/>
            <a:ext cx="1384300" cy="531018"/>
          </a:xfrm>
          <a:prstGeom prst="straightConnector1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0" name="Straight Connector 19"/>
          <p:cNvCxnSpPr>
            <a:stCxn id="57353" idx="1"/>
            <a:endCxn id="57351" idx="2"/>
          </p:cNvCxnSpPr>
          <p:nvPr/>
        </p:nvCxnSpPr>
        <p:spPr bwMode="auto">
          <a:xfrm rot="10800000">
            <a:off x="3255171" y="4446587"/>
            <a:ext cx="250031" cy="13843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>
            <a:stCxn id="57354" idx="3"/>
            <a:endCxn id="57352" idx="2"/>
          </p:cNvCxnSpPr>
          <p:nvPr/>
        </p:nvCxnSpPr>
        <p:spPr bwMode="auto">
          <a:xfrm flipV="1">
            <a:off x="8991601" y="4446587"/>
            <a:ext cx="155575" cy="13843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47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1A54DBA-92F2-4B41-B2E1-CEAA340DECD1}" type="slidenum">
              <a:rPr lang="en-US" smtClean="0">
                <a:solidFill>
                  <a:srgbClr val="000000"/>
                </a:solidFill>
              </a:rPr>
              <a:pPr/>
              <a:t>74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83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Modeling Union Types with Subclasses</a:t>
            </a:r>
          </a:p>
        </p:txBody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750071"/>
            <a:ext cx="10363200" cy="4114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dirty="0"/>
              <a:t>Solution 2: </a:t>
            </a:r>
            <a:r>
              <a:rPr lang="en-US" dirty="0" smtClean="0"/>
              <a:t>better (though more laborious)</a:t>
            </a:r>
            <a:endParaRPr lang="en-US" dirty="0"/>
          </a:p>
        </p:txBody>
      </p:sp>
      <p:sp>
        <p:nvSpPr>
          <p:cNvPr id="58374" name="Rectangle 5"/>
          <p:cNvSpPr>
            <a:spLocks noChangeArrowheads="1"/>
          </p:cNvSpPr>
          <p:nvPr/>
        </p:nvSpPr>
        <p:spPr bwMode="auto">
          <a:xfrm>
            <a:off x="5257801" y="2514601"/>
            <a:ext cx="1985963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err="1">
                <a:solidFill>
                  <a:srgbClr val="000000"/>
                </a:solidFill>
              </a:rPr>
              <a:t>FurniturePiece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58375" name="Rectangle 6"/>
          <p:cNvSpPr>
            <a:spLocks noChangeArrowheads="1"/>
          </p:cNvSpPr>
          <p:nvPr/>
        </p:nvSpPr>
        <p:spPr bwMode="auto">
          <a:xfrm>
            <a:off x="3429000" y="5105401"/>
            <a:ext cx="1023036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58376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8153400" y="5105401"/>
            <a:ext cx="1377950" cy="466725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 eaLnBrk="1" hangingPunct="1">
              <a:buFontTx/>
              <a:buNone/>
            </a:pPr>
            <a:r>
              <a:rPr lang="en-US" sz="2400" dirty="0"/>
              <a:t>Company</a:t>
            </a:r>
          </a:p>
        </p:txBody>
      </p:sp>
      <p:sp>
        <p:nvSpPr>
          <p:cNvPr id="58377" name="AutoShape 8"/>
          <p:cNvSpPr>
            <a:spLocks noChangeArrowheads="1"/>
          </p:cNvSpPr>
          <p:nvPr/>
        </p:nvSpPr>
        <p:spPr bwMode="auto">
          <a:xfrm>
            <a:off x="5105400" y="3581400"/>
            <a:ext cx="2286000" cy="8382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ownedBy</a:t>
            </a:r>
          </a:p>
        </p:txBody>
      </p:sp>
      <p:sp>
        <p:nvSpPr>
          <p:cNvPr id="58378" name="Rectangle 9"/>
          <p:cNvSpPr>
            <a:spLocks noChangeArrowheads="1"/>
          </p:cNvSpPr>
          <p:nvPr/>
        </p:nvSpPr>
        <p:spPr bwMode="auto">
          <a:xfrm>
            <a:off x="5715001" y="4953001"/>
            <a:ext cx="1023937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Owner</a:t>
            </a:r>
          </a:p>
        </p:txBody>
      </p:sp>
      <p:sp>
        <p:nvSpPr>
          <p:cNvPr id="58379" name="AutoShape 10"/>
          <p:cNvSpPr>
            <a:spLocks noChangeAspect="1" noChangeArrowheads="1"/>
          </p:cNvSpPr>
          <p:nvPr/>
        </p:nvSpPr>
        <p:spPr bwMode="auto">
          <a:xfrm>
            <a:off x="5867400" y="5867401"/>
            <a:ext cx="762000" cy="644525"/>
          </a:xfrm>
          <a:prstGeom prst="triangle">
            <a:avLst>
              <a:gd name="adj" fmla="val 50000"/>
            </a:avLst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err="1">
                <a:solidFill>
                  <a:srgbClr val="000000"/>
                </a:solidFill>
              </a:rPr>
              <a:t>isa</a:t>
            </a:r>
            <a:endParaRPr lang="en-US" sz="2400" dirty="0">
              <a:solidFill>
                <a:srgbClr val="000000"/>
              </a:solidFill>
            </a:endParaRPr>
          </a:p>
        </p:txBody>
      </p:sp>
      <p:cxnSp>
        <p:nvCxnSpPr>
          <p:cNvPr id="23" name="Straight Connector 22"/>
          <p:cNvCxnSpPr>
            <a:stCxn id="58374" idx="2"/>
            <a:endCxn id="58377" idx="0"/>
          </p:cNvCxnSpPr>
          <p:nvPr/>
        </p:nvCxnSpPr>
        <p:spPr bwMode="auto">
          <a:xfrm rot="5400000">
            <a:off x="5949555" y="3280171"/>
            <a:ext cx="600075" cy="238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5" name="Straight Connector 24"/>
          <p:cNvCxnSpPr>
            <a:stCxn id="58377" idx="2"/>
            <a:endCxn id="58378" idx="0"/>
          </p:cNvCxnSpPr>
          <p:nvPr/>
        </p:nvCxnSpPr>
        <p:spPr bwMode="auto">
          <a:xfrm rot="5400000">
            <a:off x="5970985" y="4675586"/>
            <a:ext cx="533400" cy="2143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Straight Connector 36"/>
          <p:cNvCxnSpPr>
            <a:stCxn id="58378" idx="2"/>
            <a:endCxn id="58379" idx="0"/>
          </p:cNvCxnSpPr>
          <p:nvPr/>
        </p:nvCxnSpPr>
        <p:spPr bwMode="auto">
          <a:xfrm rot="16200000" flipH="1">
            <a:off x="6013848" y="5632847"/>
            <a:ext cx="447675" cy="2143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Elbow Connector 38"/>
          <p:cNvCxnSpPr>
            <a:stCxn id="58375" idx="2"/>
            <a:endCxn id="58379" idx="3"/>
          </p:cNvCxnSpPr>
          <p:nvPr/>
        </p:nvCxnSpPr>
        <p:spPr bwMode="auto">
          <a:xfrm rot="16200000" flipH="1">
            <a:off x="4622029" y="4885554"/>
            <a:ext cx="944860" cy="2307882"/>
          </a:xfrm>
          <a:prstGeom prst="bentConnector3">
            <a:avLst>
              <a:gd name="adj1" fmla="val 124194"/>
            </a:avLst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Elbow Connector 40"/>
          <p:cNvCxnSpPr>
            <a:stCxn id="58379" idx="3"/>
            <a:endCxn id="58376" idx="2"/>
          </p:cNvCxnSpPr>
          <p:nvPr/>
        </p:nvCxnSpPr>
        <p:spPr bwMode="auto">
          <a:xfrm rot="5400000" flipH="1" flipV="1">
            <a:off x="7075487" y="4745038"/>
            <a:ext cx="939800" cy="2593975"/>
          </a:xfrm>
          <a:prstGeom prst="bentConnector3">
            <a:avLst>
              <a:gd name="adj1" fmla="val -24324"/>
            </a:avLst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8397551" y="3009708"/>
            <a:ext cx="326980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</a:t>
            </a:r>
            <a:r>
              <a:rPr lang="en-US" sz="2400" smtClean="0">
                <a:latin typeface="+mj-lt"/>
              </a:rPr>
              <a:t>is happening here?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542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8045D88-1492-AE41-AA3B-0C79F03A2829}" type="slidenum">
              <a:rPr lang="en-US" smtClean="0">
                <a:solidFill>
                  <a:srgbClr val="000000"/>
                </a:solidFill>
              </a:rPr>
              <a:pPr/>
              <a:t>75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81001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Constraints in E/R Diagrams</a:t>
            </a:r>
          </a:p>
        </p:txBody>
      </p:sp>
      <p:sp>
        <p:nvSpPr>
          <p:cNvPr id="59396" name="Text Box 3"/>
          <p:cNvSpPr txBox="1">
            <a:spLocks noChangeArrowheads="1"/>
          </p:cNvSpPr>
          <p:nvPr/>
        </p:nvSpPr>
        <p:spPr bwMode="auto">
          <a:xfrm>
            <a:off x="905069" y="1524001"/>
            <a:ext cx="10291666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Finding constraints is part of the </a:t>
            </a:r>
            <a:r>
              <a:rPr lang="en-US" sz="2400" dirty="0" smtClean="0">
                <a:solidFill>
                  <a:srgbClr val="000000"/>
                </a:solidFill>
              </a:rPr>
              <a:t>E/R modeling </a:t>
            </a:r>
            <a:r>
              <a:rPr lang="en-US" sz="2400" dirty="0">
                <a:solidFill>
                  <a:srgbClr val="000000"/>
                </a:solidFill>
              </a:rPr>
              <a:t>process. </a:t>
            </a:r>
            <a:r>
              <a:rPr lang="en-US" sz="2400" dirty="0" smtClean="0">
                <a:solidFill>
                  <a:srgbClr val="000000"/>
                </a:solidFill>
              </a:rPr>
              <a:t>Commonly </a:t>
            </a:r>
            <a:r>
              <a:rPr lang="en-US" sz="2400" dirty="0">
                <a:solidFill>
                  <a:srgbClr val="000000"/>
                </a:solidFill>
              </a:rPr>
              <a:t>used </a:t>
            </a:r>
            <a:r>
              <a:rPr lang="en-US" sz="2400" dirty="0" smtClean="0">
                <a:solidFill>
                  <a:srgbClr val="000000"/>
                </a:solidFill>
              </a:rPr>
              <a:t>constraints are:</a:t>
            </a:r>
            <a:endParaRPr lang="en-US" sz="2400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u="sng" dirty="0" smtClean="0"/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Keys</a:t>
            </a:r>
            <a:r>
              <a:rPr lang="en-US" sz="2400" dirty="0">
                <a:solidFill>
                  <a:srgbClr val="3333CC"/>
                </a:solidFill>
              </a:rPr>
              <a:t>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Implicit constraints on uniqueness of entities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An SSN uniquely </a:t>
            </a:r>
            <a:r>
              <a:rPr lang="en-US" sz="2400" i="1" dirty="0">
                <a:solidFill>
                  <a:srgbClr val="000000"/>
                </a:solidFill>
              </a:rPr>
              <a:t>identifies a </a:t>
            </a:r>
            <a:r>
              <a:rPr lang="en-US" sz="2400" i="1" dirty="0" smtClean="0">
                <a:solidFill>
                  <a:srgbClr val="000000"/>
                </a:solidFill>
              </a:rPr>
              <a:t>person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Single-value </a:t>
            </a:r>
            <a:r>
              <a:rPr lang="en-US" sz="2400" u="sng" dirty="0"/>
              <a:t>constraints:</a:t>
            </a:r>
            <a:r>
              <a:rPr lang="en-US" sz="2400" dirty="0"/>
              <a:t> </a:t>
            </a:r>
            <a:endParaRPr lang="en-US" sz="2400" dirty="0" smtClean="0"/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 </a:t>
            </a:r>
            <a:r>
              <a:rPr lang="en-US" sz="2400" i="1" dirty="0">
                <a:solidFill>
                  <a:srgbClr val="000000"/>
                </a:solidFill>
              </a:rPr>
              <a:t>person can have only one </a:t>
            </a:r>
            <a:r>
              <a:rPr lang="en-US" sz="2400" i="1" dirty="0" smtClean="0">
                <a:solidFill>
                  <a:srgbClr val="000000"/>
                </a:solidFill>
              </a:rPr>
              <a:t>father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Referential </a:t>
            </a:r>
            <a:r>
              <a:rPr lang="en-US" sz="2400" u="sng" dirty="0"/>
              <a:t>integrity constraints: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Referenced entities must exist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if </a:t>
            </a:r>
            <a:r>
              <a:rPr lang="en-US" sz="2400" i="1" dirty="0">
                <a:solidFill>
                  <a:srgbClr val="000000"/>
                </a:solidFill>
              </a:rPr>
              <a:t>you work for a company, </a:t>
            </a:r>
            <a:r>
              <a:rPr lang="en-US" sz="2400" i="1" dirty="0" smtClean="0">
                <a:solidFill>
                  <a:srgbClr val="000000"/>
                </a:solidFill>
              </a:rPr>
              <a:t>it must </a:t>
            </a:r>
            <a:r>
              <a:rPr lang="en-US" sz="2400" i="1" dirty="0">
                <a:solidFill>
                  <a:srgbClr val="000000"/>
                </a:solidFill>
              </a:rPr>
              <a:t>exist in the </a:t>
            </a:r>
            <a:r>
              <a:rPr lang="en-US" sz="2400" i="1" dirty="0" smtClean="0">
                <a:solidFill>
                  <a:srgbClr val="000000"/>
                </a:solidFill>
              </a:rPr>
              <a:t>database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Other </a:t>
            </a:r>
            <a:r>
              <a:rPr lang="en-US" sz="2400" u="sng" dirty="0"/>
              <a:t>constraints:</a:t>
            </a:r>
            <a:r>
              <a:rPr lang="en-US" sz="2400" dirty="0">
                <a:solidFill>
                  <a:srgbClr val="000000"/>
                </a:solidFill>
              </a:rPr>
              <a:t>  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peoples</a:t>
            </a:r>
            <a:r>
              <a:rPr lang="en-US" sz="2400" i="1" dirty="0">
                <a:solidFill>
                  <a:srgbClr val="000000"/>
                </a:solidFill>
              </a:rPr>
              <a:t>’ ages are between 0 and </a:t>
            </a:r>
            <a:r>
              <a:rPr lang="en-US" sz="2400" i="1" dirty="0" smtClean="0">
                <a:solidFill>
                  <a:srgbClr val="000000"/>
                </a:solidFill>
              </a:rPr>
              <a:t>150</a:t>
            </a:r>
            <a:endParaRPr lang="en-US" sz="2400" i="1" dirty="0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8162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0170366" y="4802497"/>
            <a:ext cx="139026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Recall FOREIGN KEYs!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5974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Participation Constraints: Partial v. Total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76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AutoShape 8"/>
          <p:cNvSpPr>
            <a:spLocks noChangeArrowheads="1"/>
          </p:cNvSpPr>
          <p:nvPr/>
        </p:nvSpPr>
        <p:spPr bwMode="auto">
          <a:xfrm>
            <a:off x="5162939" y="1793054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5" name="Rectangle 11"/>
          <p:cNvSpPr>
            <a:spLocks noChangeArrowheads="1"/>
          </p:cNvSpPr>
          <p:nvPr/>
        </p:nvSpPr>
        <p:spPr bwMode="auto">
          <a:xfrm>
            <a:off x="1981200" y="2097854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Product</a:t>
            </a:r>
          </a:p>
        </p:txBody>
      </p:sp>
      <p:cxnSp>
        <p:nvCxnSpPr>
          <p:cNvPr id="8" name="Straight Connector 7"/>
          <p:cNvCxnSpPr>
            <a:stCxn id="5" idx="3"/>
            <a:endCxn id="4" idx="1"/>
          </p:cNvCxnSpPr>
          <p:nvPr/>
        </p:nvCxnSpPr>
        <p:spPr bwMode="auto">
          <a:xfrm>
            <a:off x="4114800" y="2478854"/>
            <a:ext cx="1048139" cy="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11"/>
          <p:cNvSpPr>
            <a:spLocks noChangeArrowheads="1"/>
          </p:cNvSpPr>
          <p:nvPr/>
        </p:nvSpPr>
        <p:spPr bwMode="auto">
          <a:xfrm>
            <a:off x="7658878" y="2097854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Company</a:t>
            </a:r>
          </a:p>
        </p:txBody>
      </p:sp>
      <p:cxnSp>
        <p:nvCxnSpPr>
          <p:cNvPr id="11" name="Straight Connector 10"/>
          <p:cNvCxnSpPr>
            <a:stCxn id="4" idx="3"/>
            <a:endCxn id="10" idx="1"/>
          </p:cNvCxnSpPr>
          <p:nvPr/>
        </p:nvCxnSpPr>
        <p:spPr bwMode="auto">
          <a:xfrm>
            <a:off x="6686939" y="2478854"/>
            <a:ext cx="971939" cy="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3162300" y="3349378"/>
            <a:ext cx="586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Are there products made by no Company? Companies that don’t make a product?</a:t>
            </a:r>
          </a:p>
        </p:txBody>
      </p:sp>
      <p:sp>
        <p:nvSpPr>
          <p:cNvPr id="15" name="AutoShape 8"/>
          <p:cNvSpPr>
            <a:spLocks noChangeArrowheads="1"/>
          </p:cNvSpPr>
          <p:nvPr/>
        </p:nvSpPr>
        <p:spPr bwMode="auto">
          <a:xfrm>
            <a:off x="5162939" y="4374477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1981200" y="4679277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cxnSp>
        <p:nvCxnSpPr>
          <p:cNvPr id="17" name="Straight Connector 16"/>
          <p:cNvCxnSpPr>
            <a:stCxn id="16" idx="3"/>
            <a:endCxn id="15" idx="1"/>
          </p:cNvCxnSpPr>
          <p:nvPr/>
        </p:nvCxnSpPr>
        <p:spPr bwMode="auto">
          <a:xfrm>
            <a:off x="4114800" y="5060277"/>
            <a:ext cx="1048139" cy="0"/>
          </a:xfrm>
          <a:prstGeom prst="line">
            <a:avLst/>
          </a:prstGeom>
          <a:solidFill>
            <a:srgbClr val="C0C0C0">
              <a:alpha val="50000"/>
            </a:srgbClr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Rectangle 11"/>
          <p:cNvSpPr>
            <a:spLocks noChangeArrowheads="1"/>
          </p:cNvSpPr>
          <p:nvPr/>
        </p:nvSpPr>
        <p:spPr bwMode="auto">
          <a:xfrm>
            <a:off x="7658878" y="4679277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Company</a:t>
            </a:r>
          </a:p>
        </p:txBody>
      </p:sp>
      <p:cxnSp>
        <p:nvCxnSpPr>
          <p:cNvPr id="19" name="Straight Connector 18"/>
          <p:cNvCxnSpPr>
            <a:stCxn id="15" idx="3"/>
            <a:endCxn id="18" idx="1"/>
          </p:cNvCxnSpPr>
          <p:nvPr/>
        </p:nvCxnSpPr>
        <p:spPr bwMode="auto">
          <a:xfrm>
            <a:off x="6686939" y="5060277"/>
            <a:ext cx="971939" cy="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914399" y="6167736"/>
            <a:ext cx="1068977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Bold line indicates </a:t>
            </a:r>
            <a:r>
              <a:rPr lang="en-US" sz="2400" i="1" u="sng" dirty="0">
                <a:solidFill>
                  <a:srgbClr val="000000"/>
                </a:solidFill>
                <a:latin typeface="+mj-lt"/>
              </a:rPr>
              <a:t>total </a:t>
            </a:r>
            <a:r>
              <a:rPr lang="en-US" sz="2400" i="1" u="sng" dirty="0" smtClean="0">
                <a:solidFill>
                  <a:srgbClr val="000000"/>
                </a:solidFill>
                <a:latin typeface="+mj-lt"/>
              </a:rPr>
              <a:t>participation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(I.e. here: all products are made by a company)</a:t>
            </a:r>
            <a:endParaRPr lang="en-US" sz="2400" i="1" u="sng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8162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769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5" grpId="0" animBg="1"/>
      <p:bldP spid="16" grpId="0" animBg="1"/>
      <p:bldP spid="18" grpId="0" animBg="1"/>
      <p:bldP spid="2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3EFBE4F-2750-BB47-A06D-10F33BA80AD9}" type="slidenum">
              <a:rPr lang="en-US" smtClean="0">
                <a:solidFill>
                  <a:srgbClr val="000000"/>
                </a:solidFill>
              </a:rPr>
              <a:pPr/>
              <a:t>77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60419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228600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 Keys in E/R Diagrams</a:t>
            </a:r>
          </a:p>
        </p:txBody>
      </p:sp>
      <p:sp>
        <p:nvSpPr>
          <p:cNvPr id="60420" name="Oval 3"/>
          <p:cNvSpPr>
            <a:spLocks noChangeArrowheads="1"/>
          </p:cNvSpPr>
          <p:nvPr/>
        </p:nvSpPr>
        <p:spPr bwMode="auto">
          <a:xfrm>
            <a:off x="2819400" y="60198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address</a:t>
            </a:r>
          </a:p>
        </p:txBody>
      </p:sp>
      <p:sp>
        <p:nvSpPr>
          <p:cNvPr id="60421" name="Oval 4"/>
          <p:cNvSpPr>
            <a:spLocks noChangeArrowheads="1"/>
          </p:cNvSpPr>
          <p:nvPr/>
        </p:nvSpPr>
        <p:spPr bwMode="auto">
          <a:xfrm>
            <a:off x="5410200" y="59436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60422" name="Oval 5"/>
          <p:cNvSpPr>
            <a:spLocks noChangeArrowheads="1"/>
          </p:cNvSpPr>
          <p:nvPr/>
        </p:nvSpPr>
        <p:spPr bwMode="auto">
          <a:xfrm>
            <a:off x="8077200" y="59436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ssn</a:t>
            </a:r>
          </a:p>
        </p:txBody>
      </p:sp>
      <p:sp>
        <p:nvSpPr>
          <p:cNvPr id="60423" name="Rectangle 6"/>
          <p:cNvSpPr>
            <a:spLocks noChangeArrowheads="1"/>
          </p:cNvSpPr>
          <p:nvPr/>
        </p:nvSpPr>
        <p:spPr bwMode="auto">
          <a:xfrm>
            <a:off x="4953000" y="47244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60424" name="Rectangle 7"/>
          <p:cNvSpPr>
            <a:spLocks noChangeArrowheads="1"/>
          </p:cNvSpPr>
          <p:nvPr/>
        </p:nvSpPr>
        <p:spPr bwMode="auto">
          <a:xfrm>
            <a:off x="4953000" y="34290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60425" name="Oval 8"/>
          <p:cNvSpPr>
            <a:spLocks noChangeArrowheads="1"/>
          </p:cNvSpPr>
          <p:nvPr/>
        </p:nvSpPr>
        <p:spPr bwMode="auto">
          <a:xfrm>
            <a:off x="5257800" y="16002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60426" name="Oval 9"/>
          <p:cNvSpPr>
            <a:spLocks noChangeArrowheads="1"/>
          </p:cNvSpPr>
          <p:nvPr/>
        </p:nvSpPr>
        <p:spPr bwMode="auto">
          <a:xfrm>
            <a:off x="6858000" y="16002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60427" name="Oval 10"/>
          <p:cNvSpPr>
            <a:spLocks noChangeArrowheads="1"/>
          </p:cNvSpPr>
          <p:nvPr/>
        </p:nvSpPr>
        <p:spPr bwMode="auto">
          <a:xfrm>
            <a:off x="4114800" y="25146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price</a:t>
            </a:r>
          </a:p>
        </p:txBody>
      </p:sp>
      <p:sp>
        <p:nvSpPr>
          <p:cNvPr id="60428" name="Line 11"/>
          <p:cNvSpPr>
            <a:spLocks noChangeShapeType="1"/>
          </p:cNvSpPr>
          <p:nvPr/>
        </p:nvSpPr>
        <p:spPr bwMode="auto">
          <a:xfrm flipH="1" flipV="1">
            <a:off x="5257800" y="3124200"/>
            <a:ext cx="3048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29" name="Line 12"/>
          <p:cNvSpPr>
            <a:spLocks noChangeShapeType="1"/>
          </p:cNvSpPr>
          <p:nvPr/>
        </p:nvSpPr>
        <p:spPr bwMode="auto">
          <a:xfrm flipV="1">
            <a:off x="6019800" y="2286000"/>
            <a:ext cx="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0" name="Line 13"/>
          <p:cNvSpPr>
            <a:spLocks noChangeShapeType="1"/>
          </p:cNvSpPr>
          <p:nvPr/>
        </p:nvSpPr>
        <p:spPr bwMode="auto">
          <a:xfrm flipV="1">
            <a:off x="6629400" y="2286000"/>
            <a:ext cx="7620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1" name="Line 14"/>
          <p:cNvSpPr>
            <a:spLocks noChangeShapeType="1"/>
          </p:cNvSpPr>
          <p:nvPr/>
        </p:nvSpPr>
        <p:spPr bwMode="auto">
          <a:xfrm flipH="1">
            <a:off x="4114800" y="5486400"/>
            <a:ext cx="16764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2" name="Line 15"/>
          <p:cNvSpPr>
            <a:spLocks noChangeShapeType="1"/>
          </p:cNvSpPr>
          <p:nvPr/>
        </p:nvSpPr>
        <p:spPr bwMode="auto">
          <a:xfrm>
            <a:off x="5791200" y="5486400"/>
            <a:ext cx="3048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3" name="Line 16"/>
          <p:cNvSpPr>
            <a:spLocks noChangeShapeType="1"/>
          </p:cNvSpPr>
          <p:nvPr/>
        </p:nvSpPr>
        <p:spPr bwMode="auto">
          <a:xfrm>
            <a:off x="6553200" y="5486400"/>
            <a:ext cx="1676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4" name="Line 17"/>
          <p:cNvSpPr>
            <a:spLocks noChangeShapeType="1"/>
          </p:cNvSpPr>
          <p:nvPr/>
        </p:nvSpPr>
        <p:spPr bwMode="auto">
          <a:xfrm>
            <a:off x="5638800" y="2057400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5" name="Line 18"/>
          <p:cNvSpPr>
            <a:spLocks noChangeShapeType="1"/>
          </p:cNvSpPr>
          <p:nvPr/>
        </p:nvSpPr>
        <p:spPr bwMode="auto">
          <a:xfrm>
            <a:off x="7086600" y="21336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6" name="Line 19"/>
          <p:cNvSpPr>
            <a:spLocks noChangeShapeType="1"/>
          </p:cNvSpPr>
          <p:nvPr/>
        </p:nvSpPr>
        <p:spPr bwMode="auto">
          <a:xfrm>
            <a:off x="8534400" y="6400800"/>
            <a:ext cx="60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8" name="Text Box 21"/>
          <p:cNvSpPr txBox="1">
            <a:spLocks noChangeArrowheads="1"/>
          </p:cNvSpPr>
          <p:nvPr/>
        </p:nvSpPr>
        <p:spPr bwMode="auto">
          <a:xfrm>
            <a:off x="1897779" y="1824335"/>
            <a:ext cx="211301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smtClean="0">
                <a:solidFill>
                  <a:srgbClr val="000000"/>
                </a:solidFill>
                <a:latin typeface="+mj-lt"/>
              </a:rPr>
              <a:t>Underline keys:</a:t>
            </a:r>
            <a:endParaRPr lang="en-US" sz="240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8162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8534400" y="2943394"/>
            <a:ext cx="253637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Note: no formal way </a:t>
            </a:r>
            <a:r>
              <a:rPr lang="en-US" sz="2400" smtClean="0">
                <a:latin typeface="+mj-lt"/>
              </a:rPr>
              <a:t>to specify </a:t>
            </a:r>
            <a:r>
              <a:rPr lang="en-US" sz="2400" i="1" smtClean="0">
                <a:latin typeface="+mj-lt"/>
              </a:rPr>
              <a:t>multiple</a:t>
            </a:r>
            <a:r>
              <a:rPr lang="en-US" sz="2400" smtClean="0">
                <a:latin typeface="+mj-lt"/>
              </a:rPr>
              <a:t> keys in E/R diagrams…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024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D2B092C9-5AF5-9145-B594-631B0A09120C}" type="slidenum">
              <a:rPr lang="en-US" smtClean="0">
                <a:solidFill>
                  <a:srgbClr val="000000"/>
                </a:solidFill>
              </a:rPr>
              <a:pPr/>
              <a:t>78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Single Value Constraints</a:t>
            </a:r>
          </a:p>
        </p:txBody>
      </p:sp>
      <p:sp>
        <p:nvSpPr>
          <p:cNvPr id="61444" name="AutoShape 3"/>
          <p:cNvSpPr>
            <a:spLocks noChangeAspect="1" noChangeArrowheads="1"/>
          </p:cNvSpPr>
          <p:nvPr/>
        </p:nvSpPr>
        <p:spPr bwMode="auto">
          <a:xfrm>
            <a:off x="5097278" y="2722359"/>
            <a:ext cx="1927141" cy="91707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61445" name="Line 4"/>
          <p:cNvSpPr>
            <a:spLocks noChangeAspect="1" noChangeShapeType="1"/>
          </p:cNvSpPr>
          <p:nvPr/>
        </p:nvSpPr>
        <p:spPr bwMode="auto">
          <a:xfrm flipH="1">
            <a:off x="4640035" y="3180897"/>
            <a:ext cx="5524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1446" name="Line 5"/>
          <p:cNvSpPr>
            <a:spLocks noChangeAspect="1" noChangeShapeType="1"/>
          </p:cNvSpPr>
          <p:nvPr/>
        </p:nvSpPr>
        <p:spPr bwMode="auto">
          <a:xfrm>
            <a:off x="6945086" y="3180897"/>
            <a:ext cx="5064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1447" name="AutoShape 6"/>
          <p:cNvSpPr>
            <a:spLocks noChangeAspect="1" noChangeArrowheads="1"/>
          </p:cNvSpPr>
          <p:nvPr/>
        </p:nvSpPr>
        <p:spPr bwMode="auto">
          <a:xfrm>
            <a:off x="5116328" y="4633709"/>
            <a:ext cx="1927141" cy="91707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61448" name="Line 7"/>
          <p:cNvSpPr>
            <a:spLocks noChangeAspect="1" noChangeShapeType="1"/>
          </p:cNvSpPr>
          <p:nvPr/>
        </p:nvSpPr>
        <p:spPr bwMode="auto">
          <a:xfrm flipH="1">
            <a:off x="4659085" y="5092247"/>
            <a:ext cx="5524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1449" name="Line 8"/>
          <p:cNvSpPr>
            <a:spLocks noChangeAspect="1" noChangeShapeType="1"/>
          </p:cNvSpPr>
          <p:nvPr/>
        </p:nvSpPr>
        <p:spPr bwMode="auto">
          <a:xfrm>
            <a:off x="6964136" y="5092247"/>
            <a:ext cx="5064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1450" name="Text Box 9"/>
          <p:cNvSpPr txBox="1">
            <a:spLocks noChangeArrowheads="1"/>
          </p:cNvSpPr>
          <p:nvPr/>
        </p:nvSpPr>
        <p:spPr bwMode="auto">
          <a:xfrm>
            <a:off x="5651273" y="3907972"/>
            <a:ext cx="6842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v. s.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8162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838200" y="2174182"/>
            <a:ext cx="3286797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See previous section!</a:t>
            </a:r>
            <a:endParaRPr lang="en-US" sz="2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457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C766959-3E10-8A4D-B797-4FADED7A8352}" type="slidenum">
              <a:rPr lang="en-US" smtClean="0">
                <a:solidFill>
                  <a:srgbClr val="000000"/>
                </a:solidFill>
              </a:rPr>
              <a:pPr/>
              <a:t>79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Referential Integrity Constraints</a:t>
            </a:r>
          </a:p>
        </p:txBody>
      </p:sp>
      <p:sp>
        <p:nvSpPr>
          <p:cNvPr id="62468" name="Rectangle 3"/>
          <p:cNvSpPr>
            <a:spLocks noChangeArrowheads="1"/>
          </p:cNvSpPr>
          <p:nvPr/>
        </p:nvSpPr>
        <p:spPr bwMode="auto">
          <a:xfrm>
            <a:off x="7696200" y="2174054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62469" name="Rectangle 4"/>
          <p:cNvSpPr>
            <a:spLocks noChangeArrowheads="1"/>
          </p:cNvSpPr>
          <p:nvPr/>
        </p:nvSpPr>
        <p:spPr bwMode="auto">
          <a:xfrm>
            <a:off x="2286000" y="2174054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62470" name="AutoShape 5"/>
          <p:cNvSpPr>
            <a:spLocks noChangeArrowheads="1"/>
          </p:cNvSpPr>
          <p:nvPr/>
        </p:nvSpPr>
        <p:spPr bwMode="auto">
          <a:xfrm>
            <a:off x="5334000" y="1793054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62471" name="Line 6"/>
          <p:cNvSpPr>
            <a:spLocks noChangeShapeType="1"/>
          </p:cNvSpPr>
          <p:nvPr/>
        </p:nvSpPr>
        <p:spPr bwMode="auto">
          <a:xfrm flipH="1">
            <a:off x="4419600" y="2478854"/>
            <a:ext cx="91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2472" name="Line 7"/>
          <p:cNvSpPr>
            <a:spLocks noChangeShapeType="1"/>
          </p:cNvSpPr>
          <p:nvPr/>
        </p:nvSpPr>
        <p:spPr bwMode="auto">
          <a:xfrm>
            <a:off x="6858000" y="2478854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2473" name="Rectangle 8"/>
          <p:cNvSpPr>
            <a:spLocks noChangeArrowheads="1"/>
          </p:cNvSpPr>
          <p:nvPr/>
        </p:nvSpPr>
        <p:spPr bwMode="auto">
          <a:xfrm>
            <a:off x="7696200" y="4688654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62474" name="Rectangle 9"/>
          <p:cNvSpPr>
            <a:spLocks noChangeArrowheads="1"/>
          </p:cNvSpPr>
          <p:nvPr/>
        </p:nvSpPr>
        <p:spPr bwMode="auto">
          <a:xfrm>
            <a:off x="2286000" y="4688654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62475" name="AutoShape 10"/>
          <p:cNvSpPr>
            <a:spLocks noChangeArrowheads="1"/>
          </p:cNvSpPr>
          <p:nvPr/>
        </p:nvSpPr>
        <p:spPr bwMode="auto">
          <a:xfrm>
            <a:off x="5334000" y="4307654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62476" name="Line 11"/>
          <p:cNvSpPr>
            <a:spLocks noChangeShapeType="1"/>
          </p:cNvSpPr>
          <p:nvPr/>
        </p:nvSpPr>
        <p:spPr bwMode="auto">
          <a:xfrm flipH="1">
            <a:off x="4419600" y="4993454"/>
            <a:ext cx="914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lg" len="lg"/>
            <a:tailEnd type="none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2477" name="Line 12"/>
          <p:cNvSpPr>
            <a:spLocks noChangeShapeType="1"/>
          </p:cNvSpPr>
          <p:nvPr/>
        </p:nvSpPr>
        <p:spPr bwMode="auto">
          <a:xfrm>
            <a:off x="6858000" y="4993454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2479" name="Text Box 14"/>
          <p:cNvSpPr txBox="1">
            <a:spLocks noChangeArrowheads="1"/>
          </p:cNvSpPr>
          <p:nvPr/>
        </p:nvSpPr>
        <p:spPr bwMode="auto">
          <a:xfrm>
            <a:off x="3247688" y="3262344"/>
            <a:ext cx="569662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Each product made by at most one company.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Some products made by no company?</a:t>
            </a:r>
          </a:p>
        </p:txBody>
      </p:sp>
      <p:sp>
        <p:nvSpPr>
          <p:cNvPr id="62480" name="Text Box 15"/>
          <p:cNvSpPr txBox="1">
            <a:spLocks noChangeArrowheads="1"/>
          </p:cNvSpPr>
          <p:nvPr/>
        </p:nvSpPr>
        <p:spPr bwMode="auto">
          <a:xfrm>
            <a:off x="3278187" y="6096000"/>
            <a:ext cx="5635625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Each product made by </a:t>
            </a:r>
            <a:r>
              <a:rPr lang="en-US" sz="2400" i="1" u="sng" dirty="0">
                <a:solidFill>
                  <a:srgbClr val="000000"/>
                </a:solidFill>
                <a:latin typeface="+mj-lt"/>
              </a:rPr>
              <a:t>exactly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one company.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8162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3938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449683"/>
            <a:ext cx="10515600" cy="372727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3. More: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Logical Database Design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Physical Database Design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Security Design</a:t>
            </a:r>
          </a:p>
          <a:p>
            <a:pPr lvl="1"/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8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Database Design Process</a:t>
            </a:r>
            <a:endParaRPr lang="en-US" dirty="0"/>
          </a:p>
        </p:txBody>
      </p:sp>
      <p:sp>
        <p:nvSpPr>
          <p:cNvPr id="14" name="Pentagon 13"/>
          <p:cNvSpPr/>
          <p:nvPr/>
        </p:nvSpPr>
        <p:spPr>
          <a:xfrm>
            <a:off x="914400" y="1650182"/>
            <a:ext cx="3411375" cy="460841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1. Requirements Analysis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Chevron 14"/>
          <p:cNvSpPr/>
          <p:nvPr/>
        </p:nvSpPr>
        <p:spPr>
          <a:xfrm>
            <a:off x="4177400" y="1650182"/>
            <a:ext cx="3411375" cy="460841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2. Conceptual Design 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Chevron 15"/>
          <p:cNvSpPr/>
          <p:nvPr/>
        </p:nvSpPr>
        <p:spPr>
          <a:xfrm>
            <a:off x="7440401" y="1650182"/>
            <a:ext cx="3411375" cy="460841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3. Logical, Physical, Security, etc.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280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5943600"/>
            <a:ext cx="1905000" cy="457200"/>
          </a:xfrm>
          <a:noFill/>
        </p:spPr>
        <p:txBody>
          <a:bodyPr/>
          <a:lstStyle/>
          <a:p>
            <a:fld id="{1F35A8C0-0553-7848-AB31-9B3F8A8B5DB6}" type="slidenum">
              <a:rPr lang="en-US" smtClean="0">
                <a:solidFill>
                  <a:srgbClr val="000000"/>
                </a:solidFill>
              </a:rPr>
              <a:pPr/>
              <a:t>80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645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Weak Entity Sets</a:t>
            </a:r>
          </a:p>
        </p:txBody>
      </p:sp>
      <p:sp>
        <p:nvSpPr>
          <p:cNvPr id="64516" name="Text Box 3"/>
          <p:cNvSpPr txBox="1">
            <a:spLocks noChangeArrowheads="1"/>
          </p:cNvSpPr>
          <p:nvPr/>
        </p:nvSpPr>
        <p:spPr bwMode="auto">
          <a:xfrm>
            <a:off x="2695069" y="1585572"/>
            <a:ext cx="6801862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Entity sets are </a:t>
            </a:r>
            <a:r>
              <a:rPr lang="en-US" sz="2400" i="1" u="sng" dirty="0">
                <a:solidFill>
                  <a:srgbClr val="000000"/>
                </a:solidFill>
                <a:latin typeface="+mj-lt"/>
              </a:rPr>
              <a:t>weak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when their key comes from other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classes to which they are related.</a:t>
            </a:r>
          </a:p>
        </p:txBody>
      </p:sp>
      <p:sp>
        <p:nvSpPr>
          <p:cNvPr id="64517" name="Rectangle 4"/>
          <p:cNvSpPr>
            <a:spLocks noChangeArrowheads="1"/>
          </p:cNvSpPr>
          <p:nvPr/>
        </p:nvSpPr>
        <p:spPr bwMode="auto">
          <a:xfrm>
            <a:off x="7848600" y="31242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University</a:t>
            </a:r>
          </a:p>
        </p:txBody>
      </p:sp>
      <p:sp>
        <p:nvSpPr>
          <p:cNvPr id="64518" name="Rectangle 5"/>
          <p:cNvSpPr>
            <a:spLocks noChangeArrowheads="1"/>
          </p:cNvSpPr>
          <p:nvPr/>
        </p:nvSpPr>
        <p:spPr bwMode="auto">
          <a:xfrm>
            <a:off x="2438400" y="31242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08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Team</a:t>
            </a:r>
          </a:p>
        </p:txBody>
      </p:sp>
      <p:sp>
        <p:nvSpPr>
          <p:cNvPr id="64519" name="AutoShape 6"/>
          <p:cNvSpPr>
            <a:spLocks noChangeArrowheads="1"/>
          </p:cNvSpPr>
          <p:nvPr/>
        </p:nvSpPr>
        <p:spPr bwMode="auto">
          <a:xfrm>
            <a:off x="5486400" y="2743200"/>
            <a:ext cx="1524000" cy="1371600"/>
          </a:xfrm>
          <a:prstGeom prst="diamond">
            <a:avLst/>
          </a:prstGeom>
          <a:solidFill>
            <a:schemeClr val="accent1"/>
          </a:solidFill>
          <a:ln w="508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affiliation</a:t>
            </a:r>
          </a:p>
        </p:txBody>
      </p:sp>
      <p:sp>
        <p:nvSpPr>
          <p:cNvPr id="64520" name="Line 7"/>
          <p:cNvSpPr>
            <a:spLocks noChangeShapeType="1"/>
          </p:cNvSpPr>
          <p:nvPr/>
        </p:nvSpPr>
        <p:spPr bwMode="auto">
          <a:xfrm flipH="1">
            <a:off x="4572000" y="3429000"/>
            <a:ext cx="914400" cy="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arrow"/>
            <a:tailEnd type="none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21" name="Line 8"/>
          <p:cNvSpPr>
            <a:spLocks noChangeShapeType="1"/>
          </p:cNvSpPr>
          <p:nvPr/>
        </p:nvSpPr>
        <p:spPr bwMode="auto">
          <a:xfrm>
            <a:off x="7010400" y="3429000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22" name="Oval 9"/>
          <p:cNvSpPr>
            <a:spLocks noChangeArrowheads="1"/>
          </p:cNvSpPr>
          <p:nvPr/>
        </p:nvSpPr>
        <p:spPr bwMode="auto">
          <a:xfrm>
            <a:off x="4038600" y="41910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number</a:t>
            </a:r>
          </a:p>
        </p:txBody>
      </p:sp>
      <p:sp>
        <p:nvSpPr>
          <p:cNvPr id="64523" name="Oval 10"/>
          <p:cNvSpPr>
            <a:spLocks noChangeArrowheads="1"/>
          </p:cNvSpPr>
          <p:nvPr/>
        </p:nvSpPr>
        <p:spPr bwMode="auto">
          <a:xfrm>
            <a:off x="1905000" y="41910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sport</a:t>
            </a:r>
          </a:p>
        </p:txBody>
      </p:sp>
      <p:sp>
        <p:nvSpPr>
          <p:cNvPr id="64524" name="Oval 11"/>
          <p:cNvSpPr>
            <a:spLocks noChangeArrowheads="1"/>
          </p:cNvSpPr>
          <p:nvPr/>
        </p:nvSpPr>
        <p:spPr bwMode="auto">
          <a:xfrm>
            <a:off x="7772400" y="41910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64528" name="Line 15"/>
          <p:cNvSpPr>
            <a:spLocks noChangeShapeType="1"/>
          </p:cNvSpPr>
          <p:nvPr/>
        </p:nvSpPr>
        <p:spPr bwMode="auto">
          <a:xfrm>
            <a:off x="8153400" y="4724400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29" name="Line 16"/>
          <p:cNvSpPr>
            <a:spLocks noChangeShapeType="1"/>
          </p:cNvSpPr>
          <p:nvPr/>
        </p:nvSpPr>
        <p:spPr bwMode="auto">
          <a:xfrm flipH="1">
            <a:off x="3048000" y="3886200"/>
            <a:ext cx="381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30" name="Line 17"/>
          <p:cNvSpPr>
            <a:spLocks noChangeShapeType="1"/>
          </p:cNvSpPr>
          <p:nvPr/>
        </p:nvSpPr>
        <p:spPr bwMode="auto">
          <a:xfrm>
            <a:off x="3581400" y="3886200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31" name="Line 18"/>
          <p:cNvSpPr>
            <a:spLocks noChangeShapeType="1"/>
          </p:cNvSpPr>
          <p:nvPr/>
        </p:nvSpPr>
        <p:spPr bwMode="auto">
          <a:xfrm flipH="1">
            <a:off x="8382000" y="3886200"/>
            <a:ext cx="228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164494" y="5127231"/>
            <a:ext cx="3750906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“Football team”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v.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“</a:t>
            </a:r>
            <a:r>
              <a:rPr lang="en-US" sz="2000" b="1" i="1" dirty="0" smtClean="0">
                <a:solidFill>
                  <a:srgbClr val="000000"/>
                </a:solidFill>
                <a:latin typeface="+mj-lt"/>
              </a:rPr>
              <a:t>The Stanford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Football team”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+mj-lt"/>
              </a:rPr>
              <a:t>(E.g</a:t>
            </a:r>
            <a:r>
              <a:rPr lang="en-US" sz="2000" i="1" dirty="0">
                <a:solidFill>
                  <a:srgbClr val="000000"/>
                </a:solidFill>
                <a:latin typeface="+mj-lt"/>
              </a:rPr>
              <a:t>., </a:t>
            </a:r>
            <a:r>
              <a:rPr lang="en-US" sz="2000" i="1" dirty="0" smtClean="0">
                <a:solidFill>
                  <a:srgbClr val="000000"/>
                </a:solidFill>
                <a:latin typeface="+mj-lt"/>
              </a:rPr>
              <a:t>Berkeley has </a:t>
            </a:r>
            <a:r>
              <a:rPr lang="en-US" sz="2000" i="1" dirty="0">
                <a:solidFill>
                  <a:srgbClr val="000000"/>
                </a:solidFill>
                <a:latin typeface="+mj-lt"/>
              </a:rPr>
              <a:t>a football team </a:t>
            </a:r>
            <a:r>
              <a:rPr lang="en-US" sz="2000" i="1" dirty="0" smtClean="0">
                <a:solidFill>
                  <a:srgbClr val="000000"/>
                </a:solidFill>
                <a:latin typeface="+mj-lt"/>
              </a:rPr>
              <a:t>too, sort </a:t>
            </a:r>
            <a:r>
              <a:rPr lang="en-US" sz="2000" i="1" dirty="0">
                <a:solidFill>
                  <a:srgbClr val="000000"/>
                </a:solidFill>
                <a:latin typeface="+mj-lt"/>
              </a:rPr>
              <a:t>of)</a:t>
            </a:r>
          </a:p>
        </p:txBody>
      </p:sp>
      <p:sp>
        <p:nvSpPr>
          <p:cNvPr id="22" name="Line 14"/>
          <p:cNvSpPr>
            <a:spLocks noChangeShapeType="1"/>
          </p:cNvSpPr>
          <p:nvPr/>
        </p:nvSpPr>
        <p:spPr bwMode="auto">
          <a:xfrm>
            <a:off x="4267200" y="47244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950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Weak Entity Sets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41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5943600"/>
            <a:ext cx="1905000" cy="457200"/>
          </a:xfrm>
          <a:noFill/>
        </p:spPr>
        <p:txBody>
          <a:bodyPr/>
          <a:lstStyle/>
          <a:p>
            <a:fld id="{1F35A8C0-0553-7848-AB31-9B3F8A8B5DB6}" type="slidenum">
              <a:rPr lang="en-US" smtClean="0">
                <a:solidFill>
                  <a:srgbClr val="000000"/>
                </a:solidFill>
              </a:rPr>
              <a:pPr/>
              <a:t>81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645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Weak Entity Sets</a:t>
            </a:r>
          </a:p>
        </p:txBody>
      </p:sp>
      <p:sp>
        <p:nvSpPr>
          <p:cNvPr id="64516" name="Text Box 3"/>
          <p:cNvSpPr txBox="1">
            <a:spLocks noChangeArrowheads="1"/>
          </p:cNvSpPr>
          <p:nvPr/>
        </p:nvSpPr>
        <p:spPr bwMode="auto">
          <a:xfrm>
            <a:off x="2695069" y="1585572"/>
            <a:ext cx="6801862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Entity sets are </a:t>
            </a:r>
            <a:r>
              <a:rPr lang="en-US" sz="2400" i="1" u="sng" dirty="0">
                <a:solidFill>
                  <a:srgbClr val="000000"/>
                </a:solidFill>
                <a:latin typeface="+mj-lt"/>
              </a:rPr>
              <a:t>weak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when their key comes from other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classes to which they are related.</a:t>
            </a:r>
          </a:p>
        </p:txBody>
      </p:sp>
      <p:sp>
        <p:nvSpPr>
          <p:cNvPr id="64517" name="Rectangle 4"/>
          <p:cNvSpPr>
            <a:spLocks noChangeArrowheads="1"/>
          </p:cNvSpPr>
          <p:nvPr/>
        </p:nvSpPr>
        <p:spPr bwMode="auto">
          <a:xfrm>
            <a:off x="7848600" y="31242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University</a:t>
            </a:r>
          </a:p>
        </p:txBody>
      </p:sp>
      <p:sp>
        <p:nvSpPr>
          <p:cNvPr id="64518" name="Rectangle 5"/>
          <p:cNvSpPr>
            <a:spLocks noChangeArrowheads="1"/>
          </p:cNvSpPr>
          <p:nvPr/>
        </p:nvSpPr>
        <p:spPr bwMode="auto">
          <a:xfrm>
            <a:off x="2438400" y="31242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08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Team</a:t>
            </a:r>
          </a:p>
        </p:txBody>
      </p:sp>
      <p:sp>
        <p:nvSpPr>
          <p:cNvPr id="64519" name="AutoShape 6"/>
          <p:cNvSpPr>
            <a:spLocks noChangeArrowheads="1"/>
          </p:cNvSpPr>
          <p:nvPr/>
        </p:nvSpPr>
        <p:spPr bwMode="auto">
          <a:xfrm>
            <a:off x="5486400" y="2743200"/>
            <a:ext cx="1524000" cy="1371600"/>
          </a:xfrm>
          <a:prstGeom prst="diamond">
            <a:avLst/>
          </a:prstGeom>
          <a:solidFill>
            <a:schemeClr val="accent1"/>
          </a:solidFill>
          <a:ln w="508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affiliation</a:t>
            </a:r>
          </a:p>
        </p:txBody>
      </p:sp>
      <p:sp>
        <p:nvSpPr>
          <p:cNvPr id="64520" name="Line 7"/>
          <p:cNvSpPr>
            <a:spLocks noChangeShapeType="1"/>
          </p:cNvSpPr>
          <p:nvPr/>
        </p:nvSpPr>
        <p:spPr bwMode="auto">
          <a:xfrm flipH="1">
            <a:off x="4572000" y="3429000"/>
            <a:ext cx="914400" cy="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arrow"/>
            <a:tailEnd type="none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21" name="Line 8"/>
          <p:cNvSpPr>
            <a:spLocks noChangeShapeType="1"/>
          </p:cNvSpPr>
          <p:nvPr/>
        </p:nvSpPr>
        <p:spPr bwMode="auto">
          <a:xfrm>
            <a:off x="7010400" y="3429000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22" name="Oval 9"/>
          <p:cNvSpPr>
            <a:spLocks noChangeArrowheads="1"/>
          </p:cNvSpPr>
          <p:nvPr/>
        </p:nvSpPr>
        <p:spPr bwMode="auto">
          <a:xfrm>
            <a:off x="4038600" y="41910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number</a:t>
            </a:r>
          </a:p>
        </p:txBody>
      </p:sp>
      <p:sp>
        <p:nvSpPr>
          <p:cNvPr id="64523" name="Oval 10"/>
          <p:cNvSpPr>
            <a:spLocks noChangeArrowheads="1"/>
          </p:cNvSpPr>
          <p:nvPr/>
        </p:nvSpPr>
        <p:spPr bwMode="auto">
          <a:xfrm>
            <a:off x="1905000" y="41910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sport</a:t>
            </a:r>
          </a:p>
        </p:txBody>
      </p:sp>
      <p:sp>
        <p:nvSpPr>
          <p:cNvPr id="64524" name="Oval 11"/>
          <p:cNvSpPr>
            <a:spLocks noChangeArrowheads="1"/>
          </p:cNvSpPr>
          <p:nvPr/>
        </p:nvSpPr>
        <p:spPr bwMode="auto">
          <a:xfrm>
            <a:off x="7772400" y="41910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64528" name="Line 15"/>
          <p:cNvSpPr>
            <a:spLocks noChangeShapeType="1"/>
          </p:cNvSpPr>
          <p:nvPr/>
        </p:nvSpPr>
        <p:spPr bwMode="auto">
          <a:xfrm>
            <a:off x="8153400" y="4724400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29" name="Line 16"/>
          <p:cNvSpPr>
            <a:spLocks noChangeShapeType="1"/>
          </p:cNvSpPr>
          <p:nvPr/>
        </p:nvSpPr>
        <p:spPr bwMode="auto">
          <a:xfrm flipH="1">
            <a:off x="3048000" y="3886200"/>
            <a:ext cx="381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30" name="Line 17"/>
          <p:cNvSpPr>
            <a:spLocks noChangeShapeType="1"/>
          </p:cNvSpPr>
          <p:nvPr/>
        </p:nvSpPr>
        <p:spPr bwMode="auto">
          <a:xfrm>
            <a:off x="3581400" y="3886200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31" name="Line 18"/>
          <p:cNvSpPr>
            <a:spLocks noChangeShapeType="1"/>
          </p:cNvSpPr>
          <p:nvPr/>
        </p:nvSpPr>
        <p:spPr bwMode="auto">
          <a:xfrm flipH="1">
            <a:off x="8382000" y="3886200"/>
            <a:ext cx="228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2" name="Line 14"/>
          <p:cNvSpPr>
            <a:spLocks noChangeShapeType="1"/>
          </p:cNvSpPr>
          <p:nvPr/>
        </p:nvSpPr>
        <p:spPr bwMode="auto">
          <a:xfrm>
            <a:off x="4267200" y="47244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950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Weak Entity Sets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2247900" y="5319712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smtClean="0">
                <a:solidFill>
                  <a:srgbClr val="000000"/>
                </a:solidFill>
              </a:rPr>
              <a:t>number </a:t>
            </a:r>
            <a:r>
              <a:rPr lang="en-US" sz="2400" dirty="0">
                <a:solidFill>
                  <a:srgbClr val="000000"/>
                </a:solidFill>
              </a:rPr>
              <a:t>is a </a:t>
            </a:r>
            <a:r>
              <a:rPr lang="en-US" sz="2400" i="1" u="sng" dirty="0">
                <a:solidFill>
                  <a:srgbClr val="000000"/>
                </a:solidFill>
              </a:rPr>
              <a:t>partial key</a:t>
            </a:r>
            <a:r>
              <a:rPr lang="en-US" sz="2400" dirty="0">
                <a:solidFill>
                  <a:srgbClr val="000000"/>
                </a:solidFill>
              </a:rPr>
              <a:t>. (denote with dashed underline).</a:t>
            </a:r>
          </a:p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University is called the </a:t>
            </a:r>
            <a:r>
              <a:rPr lang="en-US" sz="2400" i="1" u="sng" dirty="0">
                <a:solidFill>
                  <a:srgbClr val="000000"/>
                </a:solidFill>
              </a:rPr>
              <a:t>identifying owner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Participation in affiliation must be total. Why?</a:t>
            </a:r>
          </a:p>
        </p:txBody>
      </p:sp>
    </p:spTree>
    <p:extLst>
      <p:ext uri="{BB962C8B-B14F-4D97-AF65-F5344CB8AC3E}">
        <p14:creationId xmlns:p14="http://schemas.microsoft.com/office/powerpoint/2010/main" val="71465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ACTIVITY: E/R Diagrams Pt. III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8937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4093"/>
            <a:ext cx="10515600" cy="1886511"/>
          </a:xfrm>
        </p:spPr>
        <p:txBody>
          <a:bodyPr/>
          <a:lstStyle/>
          <a:p>
            <a:r>
              <a:rPr lang="en-US" dirty="0" smtClean="0"/>
              <a:t>Add in: Subclasses, constraints, and weak entity sets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83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785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429000"/>
            <a:ext cx="1568824" cy="15688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9527" y="3482091"/>
            <a:ext cx="1993802" cy="146264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3317" y="5131359"/>
            <a:ext cx="19786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Teams belong </a:t>
            </a:r>
            <a:r>
              <a:rPr lang="en-US" sz="2000" smtClean="0">
                <a:latin typeface="+mj-lt"/>
              </a:rPr>
              <a:t>to cities- model as </a:t>
            </a:r>
            <a:r>
              <a:rPr lang="en-US" sz="2000" b="1" i="1" smtClean="0">
                <a:latin typeface="+mj-lt"/>
              </a:rPr>
              <a:t>weak entity sets</a:t>
            </a:r>
            <a:endParaRPr lang="en-US" sz="2000" dirty="0" smtClean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29526" y="5163671"/>
            <a:ext cx="22171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Players are either on Offense or Defense, and are of types (QB, RB, WR, TE, K, </a:t>
            </a:r>
            <a:r>
              <a:rPr lang="en-US" sz="2000" dirty="0" smtClean="0">
                <a:latin typeface="+mj-lt"/>
                <a:hlinkClick r:id="rId6"/>
              </a:rPr>
              <a:t>Farmer</a:t>
            </a:r>
            <a:r>
              <a:rPr lang="en-US" sz="2000" dirty="0" smtClean="0">
                <a:latin typeface="+mj-lt"/>
              </a:rPr>
              <a:t>*…)</a:t>
            </a:r>
            <a:endParaRPr lang="en-US" sz="2000" dirty="0">
              <a:latin typeface="+mj-l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1853" y="3467809"/>
            <a:ext cx="1795735" cy="150478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786896" y="5191275"/>
            <a:ext cx="18106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All passes are to exactly one player; all runs include a player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2568388"/>
            <a:ext cx="37810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Concepts to include / model:</a:t>
            </a:r>
            <a:endParaRPr lang="en-US" sz="2400">
              <a:latin typeface="+mj-lt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10600" y="3467809"/>
            <a:ext cx="1781214" cy="147692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396254" y="5131358"/>
            <a:ext cx="22828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Make sure you have designated keys for all our concepts!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200029" y="6642556"/>
            <a:ext cx="2991971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smtClean="0"/>
              <a:t>*https</a:t>
            </a:r>
            <a:r>
              <a:rPr lang="en-US" sz="800" dirty="0"/>
              <a:t>://</a:t>
            </a:r>
            <a:r>
              <a:rPr lang="en-US" sz="800" dirty="0" err="1"/>
              <a:t>twitter.com</a:t>
            </a:r>
            <a:r>
              <a:rPr lang="en-US" sz="800" dirty="0"/>
              <a:t>/</a:t>
            </a:r>
            <a:r>
              <a:rPr lang="en-US" sz="800" dirty="0" err="1"/>
              <a:t>McBPJ</a:t>
            </a:r>
            <a:r>
              <a:rPr lang="en-US" sz="800" dirty="0"/>
              <a:t>/status/638728908628586496/photo/1</a:t>
            </a:r>
          </a:p>
        </p:txBody>
      </p:sp>
      <p:pic>
        <p:nvPicPr>
          <p:cNvPr id="17" name="autumn_win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035315" y="43784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993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379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E/R Summary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209800" y="1690688"/>
            <a:ext cx="7772400" cy="4114800"/>
          </a:xfrm>
          <a:prstGeom prst="rect">
            <a:avLst/>
          </a:prstGeom>
        </p:spPr>
        <p:txBody>
          <a:bodyPr/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2800" kern="0" dirty="0" smtClean="0">
                <a:ea typeface="ＭＳ Ｐゴシック" charset="-128"/>
                <a:cs typeface="ＭＳ Ｐゴシック" charset="-128"/>
              </a:rPr>
              <a:t>E/R </a:t>
            </a:r>
            <a:r>
              <a:rPr lang="en-US" sz="2800" kern="0" dirty="0">
                <a:ea typeface="ＭＳ Ｐゴシック" charset="-128"/>
                <a:cs typeface="ＭＳ Ｐゴシック" charset="-128"/>
              </a:rPr>
              <a:t>diagrams are a visual syntax that allows technical and non-technical people to talk</a:t>
            </a:r>
          </a:p>
          <a:p>
            <a:pPr marL="800100" lvl="1" indent="-342900">
              <a:spcBef>
                <a:spcPct val="20000"/>
              </a:spcBef>
              <a:buFontTx/>
              <a:buChar char="•"/>
              <a:defRPr/>
            </a:pPr>
            <a:r>
              <a:rPr lang="en-US" sz="2800" kern="0" dirty="0">
                <a:ea typeface="ＭＳ Ｐゴシック" charset="-128"/>
                <a:cs typeface="ＭＳ Ｐゴシック" charset="-128"/>
              </a:rPr>
              <a:t>For conceptual </a:t>
            </a:r>
            <a:r>
              <a:rPr lang="en-US" sz="2800" kern="0" dirty="0" smtClean="0">
                <a:ea typeface="ＭＳ Ｐゴシック" charset="-128"/>
                <a:cs typeface="ＭＳ Ｐゴシック" charset="-128"/>
              </a:rPr>
              <a:t>design</a:t>
            </a:r>
          </a:p>
          <a:p>
            <a:pPr marL="800100" lvl="1" indent="-342900">
              <a:spcBef>
                <a:spcPct val="20000"/>
              </a:spcBef>
              <a:buFontTx/>
              <a:buChar char="•"/>
              <a:defRPr/>
            </a:pPr>
            <a:endParaRPr lang="en-US" sz="2800" kern="0" dirty="0">
              <a:ea typeface="ＭＳ Ｐゴシック" charset="-128"/>
              <a:cs typeface="ＭＳ Ｐゴシック" charset="-128"/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2800" kern="0" dirty="0">
                <a:ea typeface="ＭＳ Ｐゴシック" charset="-128"/>
                <a:cs typeface="ＭＳ Ｐゴシック" charset="-128"/>
              </a:rPr>
              <a:t>Basic constructs: </a:t>
            </a:r>
            <a:r>
              <a:rPr lang="en-US" sz="2800" i="1" kern="0" dirty="0">
                <a:ea typeface="ＭＳ Ｐゴシック" charset="-128"/>
                <a:cs typeface="ＭＳ Ｐゴシック" charset="-128"/>
              </a:rPr>
              <a:t>entity</a:t>
            </a:r>
            <a:r>
              <a:rPr lang="en-US" sz="2800" kern="0" dirty="0">
                <a:ea typeface="ＭＳ Ｐゴシック" charset="-128"/>
                <a:cs typeface="ＭＳ Ｐゴシック" charset="-128"/>
              </a:rPr>
              <a:t>, </a:t>
            </a:r>
            <a:r>
              <a:rPr lang="en-US" sz="2800" i="1" kern="0" dirty="0">
                <a:ea typeface="ＭＳ Ｐゴシック" charset="-128"/>
                <a:cs typeface="ＭＳ Ｐゴシック" charset="-128"/>
              </a:rPr>
              <a:t>relationship</a:t>
            </a:r>
            <a:r>
              <a:rPr lang="en-US" sz="2800" kern="0" dirty="0">
                <a:ea typeface="ＭＳ Ｐゴシック" charset="-128"/>
                <a:cs typeface="ＭＳ Ｐゴシック" charset="-128"/>
              </a:rPr>
              <a:t>, and </a:t>
            </a:r>
            <a:r>
              <a:rPr lang="en-US" sz="2800" i="1" kern="0" dirty="0" smtClean="0">
                <a:ea typeface="ＭＳ Ｐゴシック" charset="-128"/>
                <a:cs typeface="ＭＳ Ｐゴシック" charset="-128"/>
              </a:rPr>
              <a:t>attributes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endParaRPr lang="en-US" sz="2800" i="1" kern="0" dirty="0">
              <a:ea typeface="ＭＳ Ｐゴシック" charset="-128"/>
              <a:cs typeface="ＭＳ Ｐゴシック" charset="-128"/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2800" kern="0" dirty="0">
                <a:ea typeface="ＭＳ Ｐゴシック" charset="-128"/>
                <a:cs typeface="ＭＳ Ｐゴシック" charset="-128"/>
              </a:rPr>
              <a:t>A good design is faithful to the constraints of the application, but not overzealous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defRPr/>
            </a:pPr>
            <a:endParaRPr lang="en-US" sz="2800" kern="0" dirty="0">
              <a:ea typeface="ＭＳ Ｐゴシック" charset="-128"/>
              <a:cs typeface="ＭＳ Ｐゴシック" charset="-128"/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endParaRPr lang="en-US" sz="2800" kern="0" dirty="0">
              <a:ea typeface="ＭＳ Ｐゴシック" charset="-128"/>
              <a:cs typeface="ＭＳ Ｐゴシック" charset="-128"/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endParaRPr lang="en-US" sz="2800" kern="0" dirty="0"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8780" y="-22510"/>
              <a:ext cx="17835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Summary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9165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91129" y="2480986"/>
            <a:ext cx="220980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This process is iterated </a:t>
            </a:r>
            <a:r>
              <a:rPr lang="en-US" sz="2400" b="1" dirty="0">
                <a:solidFill>
                  <a:srgbClr val="000000"/>
                </a:solidFill>
                <a:latin typeface="+mj-lt"/>
              </a:rPr>
              <a:t>many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times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13890" y="5355973"/>
            <a:ext cx="9564219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E/R 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is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800" i="1" dirty="0" smtClean="0">
                <a:solidFill>
                  <a:srgbClr val="000000"/>
                </a:solidFill>
                <a:latin typeface="+mj-lt"/>
              </a:rPr>
              <a:t>visual syntax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for DB design which is </a:t>
            </a:r>
            <a:r>
              <a:rPr lang="en-US" sz="2800" b="1" i="1" dirty="0" smtClean="0">
                <a:solidFill>
                  <a:srgbClr val="000000"/>
                </a:solidFill>
                <a:latin typeface="+mj-lt"/>
              </a:rPr>
              <a:t>precise enough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 for technical points, but </a:t>
            </a:r>
            <a:r>
              <a:rPr lang="en-US" sz="2800" b="1" i="1" dirty="0" smtClean="0">
                <a:solidFill>
                  <a:srgbClr val="000000"/>
                </a:solidFill>
                <a:latin typeface="+mj-lt"/>
              </a:rPr>
              <a:t>abstracted enough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 for non-technical people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Database Design Process</a:t>
            </a:r>
            <a:endParaRPr lang="en-US" dirty="0"/>
          </a:p>
        </p:txBody>
      </p:sp>
      <p:sp>
        <p:nvSpPr>
          <p:cNvPr id="14" name="Pentagon 13"/>
          <p:cNvSpPr/>
          <p:nvPr/>
        </p:nvSpPr>
        <p:spPr>
          <a:xfrm>
            <a:off x="914400" y="1650182"/>
            <a:ext cx="3411375" cy="460841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1. Requirements Analysis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Chevron 14"/>
          <p:cNvSpPr/>
          <p:nvPr/>
        </p:nvSpPr>
        <p:spPr>
          <a:xfrm>
            <a:off x="4177400" y="1650182"/>
            <a:ext cx="3411375" cy="460841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2. Conceptual Design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Chevron 15"/>
          <p:cNvSpPr/>
          <p:nvPr/>
        </p:nvSpPr>
        <p:spPr>
          <a:xfrm>
            <a:off x="7440401" y="1650182"/>
            <a:ext cx="3411375" cy="460841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3. Logical, Physical, Security, etc.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253585" y="3303060"/>
            <a:ext cx="5684828" cy="1482998"/>
            <a:chOff x="3408827" y="3320627"/>
            <a:chExt cx="5374343" cy="1402002"/>
          </a:xfrm>
        </p:grpSpPr>
        <p:sp>
          <p:nvSpPr>
            <p:cNvPr id="19" name="AutoShape 8"/>
            <p:cNvSpPr>
              <a:spLocks noChangeArrowheads="1"/>
            </p:cNvSpPr>
            <p:nvPr/>
          </p:nvSpPr>
          <p:spPr bwMode="auto">
            <a:xfrm>
              <a:off x="5932432" y="4208562"/>
              <a:ext cx="1121602" cy="420601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Makes</a:t>
              </a:r>
            </a:p>
          </p:txBody>
        </p: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4764096" y="4255295"/>
              <a:ext cx="747735" cy="32713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Product</a:t>
              </a:r>
            </a:p>
          </p:txBody>
        </p:sp>
        <p:sp>
          <p:nvSpPr>
            <p:cNvPr id="21" name="Oval 12"/>
            <p:cNvSpPr>
              <a:spLocks noChangeArrowheads="1"/>
            </p:cNvSpPr>
            <p:nvPr/>
          </p:nvSpPr>
          <p:spPr bwMode="auto">
            <a:xfrm>
              <a:off x="4063095" y="3554294"/>
              <a:ext cx="887935" cy="420601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u="sng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name</a:t>
              </a:r>
            </a:p>
          </p:txBody>
        </p:sp>
        <p:sp>
          <p:nvSpPr>
            <p:cNvPr id="22" name="Oval 13"/>
            <p:cNvSpPr>
              <a:spLocks noChangeArrowheads="1"/>
            </p:cNvSpPr>
            <p:nvPr/>
          </p:nvSpPr>
          <p:spPr bwMode="auto">
            <a:xfrm>
              <a:off x="5044497" y="3601027"/>
              <a:ext cx="887935" cy="420601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category</a:t>
              </a:r>
            </a:p>
          </p:txBody>
        </p:sp>
        <p:sp>
          <p:nvSpPr>
            <p:cNvPr id="23" name="Oval 16"/>
            <p:cNvSpPr>
              <a:spLocks noChangeArrowheads="1"/>
            </p:cNvSpPr>
            <p:nvPr/>
          </p:nvSpPr>
          <p:spPr bwMode="auto">
            <a:xfrm>
              <a:off x="3408827" y="3928161"/>
              <a:ext cx="887935" cy="420601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price</a:t>
              </a:r>
            </a:p>
          </p:txBody>
        </p:sp>
        <p:cxnSp>
          <p:nvCxnSpPr>
            <p:cNvPr id="24" name="Straight Connector 23"/>
            <p:cNvCxnSpPr>
              <a:stCxn id="28" idx="5"/>
              <a:endCxn id="25" idx="1"/>
            </p:cNvCxnSpPr>
            <p:nvPr/>
          </p:nvCxnSpPr>
          <p:spPr bwMode="auto">
            <a:xfrm rot="16200000" flipH="1">
              <a:off x="4399564" y="4054329"/>
              <a:ext cx="131696" cy="59737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5" name="Straight Connector 24"/>
            <p:cNvCxnSpPr>
              <a:stCxn id="26" idx="5"/>
              <a:endCxn id="25" idx="0"/>
            </p:cNvCxnSpPr>
            <p:nvPr/>
          </p:nvCxnSpPr>
          <p:spPr bwMode="auto">
            <a:xfrm rot="16200000" flipH="1">
              <a:off x="4808482" y="3925812"/>
              <a:ext cx="341996" cy="31696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27" idx="4"/>
              <a:endCxn id="25" idx="0"/>
            </p:cNvCxnSpPr>
            <p:nvPr/>
          </p:nvCxnSpPr>
          <p:spPr bwMode="auto">
            <a:xfrm rot="5400000">
              <a:off x="5196380" y="3963211"/>
              <a:ext cx="233667" cy="350501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7" name="Rectangle 10"/>
            <p:cNvSpPr>
              <a:spLocks noChangeArrowheads="1"/>
            </p:cNvSpPr>
            <p:nvPr/>
          </p:nvSpPr>
          <p:spPr bwMode="auto">
            <a:xfrm>
              <a:off x="7427901" y="4255295"/>
              <a:ext cx="1355269" cy="46733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Company</a:t>
              </a:r>
            </a:p>
          </p:txBody>
        </p:sp>
        <p:sp>
          <p:nvSpPr>
            <p:cNvPr id="28" name="Oval 12"/>
            <p:cNvSpPr>
              <a:spLocks noChangeArrowheads="1"/>
            </p:cNvSpPr>
            <p:nvPr/>
          </p:nvSpPr>
          <p:spPr bwMode="auto">
            <a:xfrm>
              <a:off x="7661568" y="3320627"/>
              <a:ext cx="887935" cy="420601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u="sng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name</a:t>
              </a:r>
            </a:p>
          </p:txBody>
        </p:sp>
        <p:cxnSp>
          <p:nvCxnSpPr>
            <p:cNvPr id="29" name="Straight Connector 28"/>
            <p:cNvCxnSpPr/>
            <p:nvPr/>
          </p:nvCxnSpPr>
          <p:spPr bwMode="auto">
            <a:xfrm rot="5400000">
              <a:off x="7974671" y="3810497"/>
              <a:ext cx="575663" cy="31393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>
              <a:stCxn id="25" idx="3"/>
              <a:endCxn id="22" idx="1"/>
            </p:cNvCxnSpPr>
            <p:nvPr/>
          </p:nvCxnSpPr>
          <p:spPr bwMode="auto">
            <a:xfrm>
              <a:off x="5511831" y="4418862"/>
              <a:ext cx="420601" cy="97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>
              <a:stCxn id="22" idx="3"/>
            </p:cNvCxnSpPr>
            <p:nvPr/>
          </p:nvCxnSpPr>
          <p:spPr bwMode="auto">
            <a:xfrm>
              <a:off x="7054034" y="4418862"/>
              <a:ext cx="373867" cy="701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9" name="Right Brace 8"/>
          <p:cNvSpPr/>
          <p:nvPr/>
        </p:nvSpPr>
        <p:spPr>
          <a:xfrm rot="5400000">
            <a:off x="4672881" y="-1233708"/>
            <a:ext cx="484051" cy="733518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3432801" y="2687656"/>
            <a:ext cx="30571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+mj-lt"/>
              </a:rPr>
              <a:t>E/R Model &amp; Diagrams used</a:t>
            </a:r>
            <a:endParaRPr lang="en-US" sz="20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4195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4378</Words>
  <Application>Microsoft Macintosh PowerPoint</Application>
  <PresentationFormat>Widescreen</PresentationFormat>
  <Paragraphs>1294</Paragraphs>
  <Slides>84</Slides>
  <Notes>16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93" baseType="lpstr">
      <vt:lpstr>Calibri</vt:lpstr>
      <vt:lpstr>Calibri Light</vt:lpstr>
      <vt:lpstr>Cambria Math</vt:lpstr>
      <vt:lpstr>Menlo</vt:lpstr>
      <vt:lpstr>ＭＳ Ｐゴシック</vt:lpstr>
      <vt:lpstr>Symbol</vt:lpstr>
      <vt:lpstr>Times New Roman</vt:lpstr>
      <vt:lpstr>Arial</vt:lpstr>
      <vt:lpstr>Office Theme</vt:lpstr>
      <vt:lpstr>Lecture 4: The E/R Model</vt:lpstr>
      <vt:lpstr>Today’s Lecture</vt:lpstr>
      <vt:lpstr>1. E/R Basics: Entities &amp; Relations</vt:lpstr>
      <vt:lpstr>What you will learn about in this section</vt:lpstr>
      <vt:lpstr>Database Design</vt:lpstr>
      <vt:lpstr>Database Design Process</vt:lpstr>
      <vt:lpstr>Database Design Process</vt:lpstr>
      <vt:lpstr>Database Design Process</vt:lpstr>
      <vt:lpstr>Database Design Process</vt:lpstr>
      <vt:lpstr>Interlude: Impact of the ER model</vt:lpstr>
      <vt:lpstr>Entities and Entity Sets</vt:lpstr>
      <vt:lpstr>Entities and Entity Sets</vt:lpstr>
      <vt:lpstr>Entities vs. Entity Sets</vt:lpstr>
      <vt:lpstr>Keys</vt:lpstr>
      <vt:lpstr>The R in E/R: Relationships</vt:lpstr>
      <vt:lpstr> </vt:lpstr>
      <vt:lpstr>What is a Relationship?</vt:lpstr>
      <vt:lpstr>What is a Relationship?</vt:lpstr>
      <vt:lpstr>What is a Relationship?</vt:lpstr>
      <vt:lpstr>What is a Relationship?</vt:lpstr>
      <vt:lpstr>What is a Relationship?</vt:lpstr>
      <vt:lpstr>What is a Relationship?</vt:lpstr>
      <vt:lpstr>What is a Relationship?</vt:lpstr>
      <vt:lpstr>What is a Relationship?</vt:lpstr>
      <vt:lpstr>What is a Relationship?</vt:lpstr>
      <vt:lpstr>Relationships and attributes</vt:lpstr>
      <vt:lpstr>Decision: Relationship vs. Entity?</vt:lpstr>
      <vt:lpstr>Decision: Relationship vs. Entity?</vt:lpstr>
      <vt:lpstr>ACTIVITY: E/R Diagrams Pt. I</vt:lpstr>
      <vt:lpstr>Draw an E/R diagram for football</vt:lpstr>
      <vt:lpstr>2. E/R Design Considerations</vt:lpstr>
      <vt:lpstr>What you will learn about in this section</vt:lpstr>
      <vt:lpstr>Multiplicity of E/R Relationships</vt:lpstr>
      <vt:lpstr> </vt:lpstr>
      <vt:lpstr>Multi-way Relationships</vt:lpstr>
      <vt:lpstr>Arrows in Multiway Relationships</vt:lpstr>
      <vt:lpstr>Arrows in Multiway Relationships</vt:lpstr>
      <vt:lpstr>Arrows in Multiway Relationships</vt:lpstr>
      <vt:lpstr>Converting Multi-way Relationships to Binary</vt:lpstr>
      <vt:lpstr>Converting Multi-way Relationships to New Entity + Binary Relationships</vt:lpstr>
      <vt:lpstr>Decision: Multi-way or New Entity + Binary?</vt:lpstr>
      <vt:lpstr>Decision: Multi-way or New Entity + Binary?</vt:lpstr>
      <vt:lpstr>Decision: Multi-way or New Entity + Binary?</vt:lpstr>
      <vt:lpstr>Decision: Multi-way or New Entity + Binary?</vt:lpstr>
      <vt:lpstr>3. Design Principles</vt:lpstr>
      <vt:lpstr>Design Principles: What’s Wrong?</vt:lpstr>
      <vt:lpstr>Design Principles: What’s Wrong?</vt:lpstr>
      <vt:lpstr>Examples: Entity vs. Attribute</vt:lpstr>
      <vt:lpstr>Examples: Entity vs. Attribute</vt:lpstr>
      <vt:lpstr>Examples: Entity vs. Attribute</vt:lpstr>
      <vt:lpstr>From E/R Diagrams to Relational Schema</vt:lpstr>
      <vt:lpstr>From E/R Diagrams to Relational Schema</vt:lpstr>
      <vt:lpstr>From E/R Diagrams to Relational Schema</vt:lpstr>
      <vt:lpstr>From E/R Diagrams to Relational Schema</vt:lpstr>
      <vt:lpstr>From E/R Diagrams to Relational Schema</vt:lpstr>
      <vt:lpstr>From E/R Diagram to Relational Schema</vt:lpstr>
      <vt:lpstr>ACTIVITY: E/R Diagrams Pt. II</vt:lpstr>
      <vt:lpstr>Add arrows to your E/R diagram!</vt:lpstr>
      <vt:lpstr>[If time]: write a CREAT TABLE statement for Teams and Games</vt:lpstr>
      <vt:lpstr>[If time]: Make sure you’ve represented the season accurately!</vt:lpstr>
      <vt:lpstr>[If time]: Can you write queries to:</vt:lpstr>
      <vt:lpstr>3. Advanced E/R Concepts</vt:lpstr>
      <vt:lpstr>What you will learn about in this section</vt:lpstr>
      <vt:lpstr>Modeling Subclasses</vt:lpstr>
      <vt:lpstr> </vt:lpstr>
      <vt:lpstr>Understanding Subclasses</vt:lpstr>
      <vt:lpstr> Think like tables… </vt:lpstr>
      <vt:lpstr>Difference between OO and E/R inheritance</vt:lpstr>
      <vt:lpstr>Difference between OO and E/R inheritance</vt:lpstr>
      <vt:lpstr>Difference between OO and E/R inheritance</vt:lpstr>
      <vt:lpstr>IsA Review</vt:lpstr>
      <vt:lpstr>Modeling UnionTypes With Subclasses</vt:lpstr>
      <vt:lpstr>Modeling Union Types with Subclasses</vt:lpstr>
      <vt:lpstr>Modeling Union Types with Subclasses</vt:lpstr>
      <vt:lpstr>Constraints in E/R Diagrams</vt:lpstr>
      <vt:lpstr>Participation Constraints: Partial v. Total</vt:lpstr>
      <vt:lpstr> Keys in E/R Diagrams</vt:lpstr>
      <vt:lpstr>Single Value Constraints</vt:lpstr>
      <vt:lpstr>Referential Integrity Constraints</vt:lpstr>
      <vt:lpstr>Weak Entity Sets</vt:lpstr>
      <vt:lpstr>Weak Entity Sets</vt:lpstr>
      <vt:lpstr>ACTIVITY: E/R Diagrams Pt. III</vt:lpstr>
      <vt:lpstr>Add in: Subclasses, constraints, and weak entity sets</vt:lpstr>
      <vt:lpstr>E/R 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4: The ER Model</dc:title>
  <dc:creator>Alex Ratner</dc:creator>
  <cp:lastModifiedBy>Alex Ratner</cp:lastModifiedBy>
  <cp:revision>117</cp:revision>
  <dcterms:created xsi:type="dcterms:W3CDTF">2015-09-18T05:48:25Z</dcterms:created>
  <dcterms:modified xsi:type="dcterms:W3CDTF">2015-09-19T02:07:59Z</dcterms:modified>
</cp:coreProperties>
</file>

<file path=docProps/thumbnail.jpeg>
</file>